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76" r:id="rId2"/>
    <p:sldId id="257" r:id="rId3"/>
    <p:sldId id="258" r:id="rId4"/>
    <p:sldId id="259" r:id="rId5"/>
    <p:sldId id="260" r:id="rId6"/>
    <p:sldId id="261" r:id="rId7"/>
    <p:sldId id="262" r:id="rId8"/>
    <p:sldId id="291" r:id="rId9"/>
    <p:sldId id="292" r:id="rId10"/>
    <p:sldId id="293" r:id="rId11"/>
    <p:sldId id="294" r:id="rId12"/>
    <p:sldId id="295" r:id="rId13"/>
    <p:sldId id="297" r:id="rId14"/>
    <p:sldId id="298" r:id="rId15"/>
    <p:sldId id="299" r:id="rId16"/>
    <p:sldId id="296" r:id="rId17"/>
    <p:sldId id="263" r:id="rId18"/>
    <p:sldId id="265" r:id="rId19"/>
    <p:sldId id="264" r:id="rId20"/>
    <p:sldId id="266" r:id="rId21"/>
    <p:sldId id="268" r:id="rId22"/>
    <p:sldId id="269" r:id="rId23"/>
    <p:sldId id="267" r:id="rId24"/>
    <p:sldId id="288" r:id="rId25"/>
    <p:sldId id="270" r:id="rId26"/>
    <p:sldId id="271" r:id="rId27"/>
    <p:sldId id="272" r:id="rId28"/>
    <p:sldId id="287" r:id="rId29"/>
    <p:sldId id="289" r:id="rId30"/>
    <p:sldId id="290" r:id="rId31"/>
    <p:sldId id="273" r:id="rId32"/>
    <p:sldId id="275" r:id="rId33"/>
    <p:sldId id="277" r:id="rId34"/>
    <p:sldId id="278" r:id="rId35"/>
    <p:sldId id="279" r:id="rId36"/>
    <p:sldId id="281" r:id="rId37"/>
    <p:sldId id="282" r:id="rId38"/>
    <p:sldId id="283" r:id="rId39"/>
    <p:sldId id="284" r:id="rId40"/>
    <p:sldId id="285" r:id="rId41"/>
    <p:sldId id="286" r:id="rId42"/>
    <p:sldId id="301" r:id="rId43"/>
    <p:sldId id="302" r:id="rId44"/>
    <p:sldId id="311" r:id="rId45"/>
    <p:sldId id="303" r:id="rId46"/>
    <p:sldId id="304" r:id="rId47"/>
    <p:sldId id="307" r:id="rId48"/>
    <p:sldId id="306" r:id="rId49"/>
    <p:sldId id="308" r:id="rId50"/>
    <p:sldId id="322" r:id="rId51"/>
    <p:sldId id="352" r:id="rId52"/>
    <p:sldId id="323" r:id="rId53"/>
    <p:sldId id="324" r:id="rId54"/>
    <p:sldId id="325" r:id="rId55"/>
    <p:sldId id="327" r:id="rId56"/>
    <p:sldId id="328" r:id="rId57"/>
    <p:sldId id="329" r:id="rId58"/>
    <p:sldId id="330" r:id="rId59"/>
    <p:sldId id="331" r:id="rId60"/>
    <p:sldId id="334" r:id="rId61"/>
    <p:sldId id="335" r:id="rId62"/>
    <p:sldId id="336" r:id="rId63"/>
    <p:sldId id="337" r:id="rId64"/>
    <p:sldId id="333" r:id="rId65"/>
    <p:sldId id="339" r:id="rId66"/>
    <p:sldId id="340" r:id="rId67"/>
    <p:sldId id="343" r:id="rId68"/>
    <p:sldId id="344" r:id="rId69"/>
    <p:sldId id="353" r:id="rId70"/>
    <p:sldId id="354" r:id="rId71"/>
    <p:sldId id="355" r:id="rId72"/>
    <p:sldId id="356" r:id="rId73"/>
    <p:sldId id="357" r:id="rId74"/>
    <p:sldId id="358" r:id="rId75"/>
    <p:sldId id="341" r:id="rId76"/>
    <p:sldId id="342" r:id="rId77"/>
    <p:sldId id="345" r:id="rId78"/>
    <p:sldId id="346" r:id="rId79"/>
    <p:sldId id="347" r:id="rId80"/>
    <p:sldId id="348" r:id="rId81"/>
    <p:sldId id="350" r:id="rId82"/>
    <p:sldId id="359" r:id="rId83"/>
    <p:sldId id="349" r:id="rId84"/>
    <p:sldId id="360" r:id="rId85"/>
    <p:sldId id="361" r:id="rId86"/>
    <p:sldId id="362" r:id="rId87"/>
    <p:sldId id="363" r:id="rId88"/>
    <p:sldId id="309" r:id="rId89"/>
    <p:sldId id="326" r:id="rId90"/>
    <p:sldId id="310" r:id="rId91"/>
    <p:sldId id="300" r:id="rId92"/>
    <p:sldId id="319" r:id="rId93"/>
    <p:sldId id="314" r:id="rId94"/>
    <p:sldId id="317" r:id="rId95"/>
    <p:sldId id="316" r:id="rId96"/>
    <p:sldId id="318" r:id="rId97"/>
    <p:sldId id="312" r:id="rId98"/>
    <p:sldId id="321" r:id="rId99"/>
    <p:sldId id="274" r:id="rId1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076930-62C1-4711-9C35-786CAD995225}" type="datetimeFigureOut">
              <a:rPr lang="en-US" smtClean="0"/>
              <a:t>12/1/2021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CA7192-84C1-4A8F-996B-00A02BF4304A}" type="slidenum">
              <a:rPr lang="en-US" smtClean="0"/>
              <a:t>‹#›</a:t>
            </a:fld>
            <a:endParaRPr lang="en-US"/>
          </a:p>
        </p:txBody>
      </p:sp>
    </p:spTree>
    <p:extLst>
      <p:ext uri="{BB962C8B-B14F-4D97-AF65-F5344CB8AC3E}">
        <p14:creationId xmlns:p14="http://schemas.microsoft.com/office/powerpoint/2010/main" val="688283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CA7192-84C1-4A8F-996B-00A02BF4304A}" type="slidenum">
              <a:rPr lang="en-US" smtClean="0"/>
              <a:t>99</a:t>
            </a:fld>
            <a:endParaRPr lang="en-US"/>
          </a:p>
        </p:txBody>
      </p:sp>
    </p:spTree>
    <p:extLst>
      <p:ext uri="{BB962C8B-B14F-4D97-AF65-F5344CB8AC3E}">
        <p14:creationId xmlns:p14="http://schemas.microsoft.com/office/powerpoint/2010/main" val="2017250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002EA9D-8262-4F14-B54F-93C17B1F1FDC}" type="datetime1">
              <a:rPr lang="en-US" smtClean="0"/>
              <a:t>12/1/2021</a:t>
            </a:fld>
            <a:endParaRPr lang="en-US"/>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C4349B-A20C-4B2B-863A-D86BC3C5FFAA}" type="datetime1">
              <a:rPr lang="en-US" smtClean="0"/>
              <a:t>12/1/2021</a:t>
            </a:fld>
            <a:endParaRPr lang="en-US"/>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889DB6-C2CE-4A2A-BF6A-63689F02A7BD}" type="datetime1">
              <a:rPr lang="en-US" smtClean="0"/>
              <a:t>12/1/2021</a:t>
            </a:fld>
            <a:endParaRPr lang="en-US"/>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9BD1AB-FB37-4F2F-99C3-EF280C89D909}" type="datetime1">
              <a:rPr lang="en-US" smtClean="0"/>
              <a:t>12/1/2021</a:t>
            </a:fld>
            <a:endParaRPr lang="en-US"/>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DD901F-255B-4D37-9F78-40D573E38738}" type="datetime1">
              <a:rPr lang="en-US" smtClean="0"/>
              <a:t>12/1/2021</a:t>
            </a:fld>
            <a:endParaRPr lang="en-US"/>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C642E6-1FEC-4B0F-8F12-4448F34A58D9}" type="datetime1">
              <a:rPr lang="en-US" smtClean="0"/>
              <a:t>12/1/2021</a:t>
            </a:fld>
            <a:endParaRPr lang="en-US"/>
          </a:p>
        </p:txBody>
      </p:sp>
      <p:sp>
        <p:nvSpPr>
          <p:cNvPr id="6" name="Footer Placeholder 5"/>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5056AE1-F365-431D-A6B3-B1F2951DA63B}" type="datetime1">
              <a:rPr lang="en-US" smtClean="0"/>
              <a:t>12/1/2021</a:t>
            </a:fld>
            <a:endParaRPr lang="en-US"/>
          </a:p>
        </p:txBody>
      </p:sp>
      <p:sp>
        <p:nvSpPr>
          <p:cNvPr id="8" name="Footer Placeholder 7"/>
          <p:cNvSpPr>
            <a:spLocks noGrp="1"/>
          </p:cNvSpPr>
          <p:nvPr>
            <p:ph type="ftr" sz="quarter" idx="11"/>
          </p:nvPr>
        </p:nvSpPr>
        <p:spPr/>
        <p:txBody>
          <a:bodyPr/>
          <a:lstStyle/>
          <a:p>
            <a:r>
              <a:rPr lang="en-US" smtClean="0"/>
              <a:t>Er. Jendi Bade Shrestha</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1E62398-1ACB-4A16-BFF3-4782B6AD9959}" type="datetime1">
              <a:rPr lang="en-US" smtClean="0"/>
              <a:t>12/1/2021</a:t>
            </a:fld>
            <a:endParaRPr lang="en-US"/>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C5957D-5427-4CB3-822B-4AA9D3E59CB7}" type="datetime1">
              <a:rPr lang="en-US" smtClean="0"/>
              <a:t>12/1/2021</a:t>
            </a:fld>
            <a:endParaRPr lang="en-US"/>
          </a:p>
        </p:txBody>
      </p:sp>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5BFAFA-6693-4665-B25A-17676BE5020F}" type="datetime1">
              <a:rPr lang="en-US" smtClean="0"/>
              <a:t>12/1/2021</a:t>
            </a:fld>
            <a:endParaRPr lang="en-US"/>
          </a:p>
        </p:txBody>
      </p:sp>
      <p:sp>
        <p:nvSpPr>
          <p:cNvPr id="6" name="Footer Placeholder 5"/>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08FD93-1C2B-4B2E-B9A7-045F13E6F5B3}" type="datetime1">
              <a:rPr lang="en-US" smtClean="0"/>
              <a:t>12/1/2021</a:t>
            </a:fld>
            <a:endParaRPr lang="en-US"/>
          </a:p>
        </p:txBody>
      </p:sp>
      <p:sp>
        <p:nvSpPr>
          <p:cNvPr id="6" name="Footer Placeholder 5"/>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E13380-D307-4A6A-A0BC-9C713BACB24C}" type="datetime1">
              <a:rPr lang="en-US" smtClean="0"/>
              <a:t>12/1/2021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Er. Jendi Bade Shrestha</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s>
</file>

<file path=ppt/slides/_rels/slide4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javatpoint.com/spanning-tree" TargetMode="External"/><Relationship Id="rId2" Type="http://schemas.openxmlformats.org/officeDocument/2006/relationships/hyperlink" Target="https://www.tutorialspoint.com/data_structures_algorithms/prims_spanning_tree_algorithm.ht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gatevidyalay.com/kruskals-algorithm-kruskals-algorithm-exampl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2.JPG"/><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5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2.JPG"/><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5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5.JPG"/></Relationships>
</file>

<file path=ppt/slides/_rels/slide6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0.JPG"/><Relationship Id="rId1" Type="http://schemas.openxmlformats.org/officeDocument/2006/relationships/slideLayout" Target="../slideLayouts/slideLayout2.xml"/><Relationship Id="rId5" Type="http://schemas.openxmlformats.org/officeDocument/2006/relationships/image" Target="../media/image79.JPG"/><Relationship Id="rId4" Type="http://schemas.openxmlformats.org/officeDocument/2006/relationships/image" Target="../media/image78.JPG"/></Relationships>
</file>

<file path=ppt/slides/_rels/slide63.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2.xml"/><Relationship Id="rId5" Type="http://schemas.openxmlformats.org/officeDocument/2006/relationships/image" Target="../media/image107.JPG"/><Relationship Id="rId4" Type="http://schemas.openxmlformats.org/officeDocument/2006/relationships/image" Target="../media/image106.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lgn="ctr">
              <a:buNone/>
            </a:pPr>
            <a:endParaRPr lang="en-US" sz="5400" b="1" dirty="0" smtClean="0">
              <a:solidFill>
                <a:srgbClr val="FF0000"/>
              </a:solidFill>
              <a:latin typeface="Bookman Old Style" pitchFamily="18" charset="0"/>
            </a:endParaRPr>
          </a:p>
          <a:p>
            <a:pPr marL="0" indent="0" algn="ctr">
              <a:buNone/>
            </a:pPr>
            <a:endParaRPr lang="en-US" sz="5400" b="1" dirty="0">
              <a:solidFill>
                <a:srgbClr val="FF0000"/>
              </a:solidFill>
              <a:latin typeface="Bookman Old Style" pitchFamily="18" charset="0"/>
            </a:endParaRPr>
          </a:p>
          <a:p>
            <a:pPr marL="0" indent="0" algn="ctr">
              <a:buNone/>
            </a:pPr>
            <a:r>
              <a:rPr lang="en-US" sz="5400" b="1" dirty="0">
                <a:solidFill>
                  <a:srgbClr val="FF0000"/>
                </a:solidFill>
                <a:latin typeface="Bookman Old Style" pitchFamily="18" charset="0"/>
              </a:rPr>
              <a:t>U</a:t>
            </a:r>
            <a:r>
              <a:rPr lang="en-US" sz="5400" b="1" dirty="0" smtClean="0">
                <a:solidFill>
                  <a:srgbClr val="FF0000"/>
                </a:solidFill>
                <a:latin typeface="Bookman Old Style" pitchFamily="18" charset="0"/>
              </a:rPr>
              <a:t>nit-8</a:t>
            </a:r>
          </a:p>
          <a:p>
            <a:pPr marL="0" indent="0" algn="ctr">
              <a:buNone/>
            </a:pPr>
            <a:r>
              <a:rPr lang="en-US" sz="5400" b="1" dirty="0" smtClean="0">
                <a:solidFill>
                  <a:srgbClr val="FF0000"/>
                </a:solidFill>
                <a:latin typeface="Bookman Old Style" pitchFamily="18" charset="0"/>
              </a:rPr>
              <a:t>Graph</a:t>
            </a:r>
            <a:endParaRPr lang="en-US" sz="5400" b="1" dirty="0">
              <a:solidFill>
                <a:srgbClr val="FF0000"/>
              </a:solidFill>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
        <p:nvSpPr>
          <p:cNvPr id="5" name="Date Placeholder 4"/>
          <p:cNvSpPr>
            <a:spLocks noGrp="1"/>
          </p:cNvSpPr>
          <p:nvPr>
            <p:ph type="dt" sz="half" idx="10"/>
          </p:nvPr>
        </p:nvSpPr>
        <p:spPr/>
        <p:txBody>
          <a:bodyPr/>
          <a:lstStyle/>
          <a:p>
            <a:fld id="{291063BD-1537-4151-8173-B30F10E38EC3}" type="datetime1">
              <a:rPr lang="en-US" smtClean="0"/>
              <a:t>12/1/2021</a:t>
            </a:fld>
            <a:endParaRPr lang="en-US"/>
          </a:p>
        </p:txBody>
      </p:sp>
    </p:spTree>
    <p:extLst>
      <p:ext uri="{BB962C8B-B14F-4D97-AF65-F5344CB8AC3E}">
        <p14:creationId xmlns:p14="http://schemas.microsoft.com/office/powerpoint/2010/main" val="3618069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52400"/>
            <a:ext cx="8229600" cy="6629400"/>
          </a:xfrm>
        </p:spPr>
      </p:pic>
      <p:sp>
        <p:nvSpPr>
          <p:cNvPr id="4" name="TextBox 3"/>
          <p:cNvSpPr txBox="1"/>
          <p:nvPr/>
        </p:nvSpPr>
        <p:spPr>
          <a:xfrm>
            <a:off x="0" y="143561"/>
            <a:ext cx="533400" cy="400110"/>
          </a:xfrm>
          <a:prstGeom prst="rect">
            <a:avLst/>
          </a:prstGeom>
          <a:noFill/>
        </p:spPr>
        <p:txBody>
          <a:bodyPr wrap="square" rtlCol="0">
            <a:spAutoFit/>
          </a:bodyPr>
          <a:lstStyle/>
          <a:p>
            <a:r>
              <a:rPr lang="en-US" sz="2000" b="1" dirty="0" smtClean="0"/>
              <a:t>13.</a:t>
            </a:r>
            <a:endParaRPr lang="en-US" sz="2000" b="1" dirty="0"/>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
        <p:nvSpPr>
          <p:cNvPr id="3" name="Date Placeholder 2"/>
          <p:cNvSpPr>
            <a:spLocks noGrp="1"/>
          </p:cNvSpPr>
          <p:nvPr>
            <p:ph type="dt" sz="half" idx="10"/>
          </p:nvPr>
        </p:nvSpPr>
        <p:spPr/>
        <p:txBody>
          <a:bodyPr/>
          <a:lstStyle/>
          <a:p>
            <a:fld id="{FCBA0648-9F76-492C-AE53-6168FB1FE983}" type="datetime1">
              <a:rPr lang="en-US" smtClean="0"/>
              <a:t>12/1/2021</a:t>
            </a:fld>
            <a:endParaRPr lang="en-US"/>
          </a:p>
        </p:txBody>
      </p:sp>
    </p:spTree>
    <p:extLst>
      <p:ext uri="{BB962C8B-B14F-4D97-AF65-F5344CB8AC3E}">
        <p14:creationId xmlns:p14="http://schemas.microsoft.com/office/powerpoint/2010/main" val="1803523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2400"/>
            <a:ext cx="8226706" cy="6515219"/>
          </a:xfrm>
        </p:spPr>
      </p:pic>
      <p:sp>
        <p:nvSpPr>
          <p:cNvPr id="4" name="TextBox 3"/>
          <p:cNvSpPr txBox="1"/>
          <p:nvPr/>
        </p:nvSpPr>
        <p:spPr>
          <a:xfrm>
            <a:off x="0" y="114180"/>
            <a:ext cx="533400" cy="400110"/>
          </a:xfrm>
          <a:prstGeom prst="rect">
            <a:avLst/>
          </a:prstGeom>
          <a:noFill/>
        </p:spPr>
        <p:txBody>
          <a:bodyPr wrap="square" rtlCol="0">
            <a:spAutoFit/>
          </a:bodyPr>
          <a:lstStyle/>
          <a:p>
            <a:r>
              <a:rPr lang="en-US" sz="2000" b="1" dirty="0" smtClean="0"/>
              <a:t>14.</a:t>
            </a:r>
            <a:endParaRPr lang="en-US" sz="2000" b="1" dirty="0"/>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3" name="Date Placeholder 2"/>
          <p:cNvSpPr>
            <a:spLocks noGrp="1"/>
          </p:cNvSpPr>
          <p:nvPr>
            <p:ph type="dt" sz="half" idx="10"/>
          </p:nvPr>
        </p:nvSpPr>
        <p:spPr/>
        <p:txBody>
          <a:bodyPr/>
          <a:lstStyle/>
          <a:p>
            <a:fld id="{CC712C3D-3275-48AA-BEC1-840EF03303D5}" type="datetime1">
              <a:rPr lang="en-US" smtClean="0"/>
              <a:t>12/1/2021</a:t>
            </a:fld>
            <a:endParaRPr lang="en-US"/>
          </a:p>
        </p:txBody>
      </p:sp>
    </p:spTree>
    <p:extLst>
      <p:ext uri="{BB962C8B-B14F-4D97-AF65-F5344CB8AC3E}">
        <p14:creationId xmlns:p14="http://schemas.microsoft.com/office/powerpoint/2010/main" val="1803523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0"/>
            <a:ext cx="7620000" cy="177165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21407"/>
            <a:ext cx="7620000" cy="5036593"/>
          </a:xfrm>
          <a:prstGeom prst="rect">
            <a:avLst/>
          </a:prstGeom>
        </p:spPr>
      </p:pic>
      <p:sp>
        <p:nvSpPr>
          <p:cNvPr id="5" name="TextBox 4"/>
          <p:cNvSpPr txBox="1"/>
          <p:nvPr/>
        </p:nvSpPr>
        <p:spPr>
          <a:xfrm>
            <a:off x="0" y="17198"/>
            <a:ext cx="533400" cy="400110"/>
          </a:xfrm>
          <a:prstGeom prst="rect">
            <a:avLst/>
          </a:prstGeom>
          <a:noFill/>
        </p:spPr>
        <p:txBody>
          <a:bodyPr wrap="square" rtlCol="0">
            <a:spAutoFit/>
          </a:bodyPr>
          <a:lstStyle/>
          <a:p>
            <a:r>
              <a:rPr lang="en-US" sz="2000" b="1" dirty="0" smtClean="0"/>
              <a:t>15.</a:t>
            </a:r>
            <a:endParaRPr lang="en-US" sz="2000" b="1" dirty="0"/>
          </a:p>
        </p:txBody>
      </p:sp>
      <p:sp>
        <p:nvSpPr>
          <p:cNvPr id="6" name="Footer Placeholder 5"/>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12</a:t>
            </a:fld>
            <a:endParaRPr lang="en-US"/>
          </a:p>
        </p:txBody>
      </p:sp>
      <p:sp>
        <p:nvSpPr>
          <p:cNvPr id="3" name="Date Placeholder 2"/>
          <p:cNvSpPr>
            <a:spLocks noGrp="1"/>
          </p:cNvSpPr>
          <p:nvPr>
            <p:ph type="dt" sz="half" idx="10"/>
          </p:nvPr>
        </p:nvSpPr>
        <p:spPr/>
        <p:txBody>
          <a:bodyPr/>
          <a:lstStyle/>
          <a:p>
            <a:fld id="{9D2E351B-401E-496C-A2E1-71142D3BE94F}" type="datetime1">
              <a:rPr lang="en-US" smtClean="0"/>
              <a:t>12/1/2021</a:t>
            </a:fld>
            <a:endParaRPr lang="en-US"/>
          </a:p>
        </p:txBody>
      </p:sp>
    </p:spTree>
    <p:extLst>
      <p:ext uri="{BB962C8B-B14F-4D97-AF65-F5344CB8AC3E}">
        <p14:creationId xmlns:p14="http://schemas.microsoft.com/office/powerpoint/2010/main" val="1803523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76200"/>
            <a:ext cx="8181639" cy="6629400"/>
          </a:xfrm>
        </p:spPr>
      </p:pic>
      <p:sp>
        <p:nvSpPr>
          <p:cNvPr id="4" name="TextBox 3"/>
          <p:cNvSpPr txBox="1"/>
          <p:nvPr/>
        </p:nvSpPr>
        <p:spPr>
          <a:xfrm>
            <a:off x="0" y="133290"/>
            <a:ext cx="533400" cy="400110"/>
          </a:xfrm>
          <a:prstGeom prst="rect">
            <a:avLst/>
          </a:prstGeom>
          <a:noFill/>
        </p:spPr>
        <p:txBody>
          <a:bodyPr wrap="square" rtlCol="0">
            <a:spAutoFit/>
          </a:bodyPr>
          <a:lstStyle/>
          <a:p>
            <a:r>
              <a:rPr lang="en-US" sz="2000" b="1" dirty="0" smtClean="0"/>
              <a:t>16.</a:t>
            </a:r>
            <a:endParaRPr lang="en-US" sz="2000" b="1"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3" name="Date Placeholder 2"/>
          <p:cNvSpPr>
            <a:spLocks noGrp="1"/>
          </p:cNvSpPr>
          <p:nvPr>
            <p:ph type="dt" sz="half" idx="10"/>
          </p:nvPr>
        </p:nvSpPr>
        <p:spPr/>
        <p:txBody>
          <a:bodyPr/>
          <a:lstStyle/>
          <a:p>
            <a:fld id="{A85B1A2C-752C-4DF6-91BE-719D4C570FA2}" type="datetime1">
              <a:rPr lang="en-US" smtClean="0"/>
              <a:t>12/1/2021</a:t>
            </a:fld>
            <a:endParaRPr lang="en-US"/>
          </a:p>
        </p:txBody>
      </p:sp>
      <p:sp>
        <p:nvSpPr>
          <p:cNvPr id="5" name="Footer Placeholder 4"/>
          <p:cNvSpPr>
            <a:spLocks noGrp="1"/>
          </p:cNvSpPr>
          <p:nvPr>
            <p:ph type="ftr" sz="quarter" idx="11"/>
          </p:nvPr>
        </p:nvSpPr>
        <p:spPr/>
        <p:txBody>
          <a:bodyPr/>
          <a:lstStyle/>
          <a:p>
            <a:r>
              <a:rPr lang="en-US" smtClean="0"/>
              <a:t>Er. Jendi Bade Shrestha</a:t>
            </a:r>
            <a:endParaRPr lang="en-US"/>
          </a:p>
        </p:txBody>
      </p:sp>
    </p:spTree>
    <p:extLst>
      <p:ext uri="{BB962C8B-B14F-4D97-AF65-F5344CB8AC3E}">
        <p14:creationId xmlns:p14="http://schemas.microsoft.com/office/powerpoint/2010/main" val="3769411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225" y="152400"/>
            <a:ext cx="7836955" cy="6400799"/>
          </a:xfrm>
        </p:spPr>
      </p:pic>
      <p:sp>
        <p:nvSpPr>
          <p:cNvPr id="4" name="TextBox 3"/>
          <p:cNvSpPr txBox="1"/>
          <p:nvPr/>
        </p:nvSpPr>
        <p:spPr>
          <a:xfrm>
            <a:off x="13855" y="217253"/>
            <a:ext cx="533400" cy="400110"/>
          </a:xfrm>
          <a:prstGeom prst="rect">
            <a:avLst/>
          </a:prstGeom>
          <a:noFill/>
        </p:spPr>
        <p:txBody>
          <a:bodyPr wrap="square" rtlCol="0">
            <a:spAutoFit/>
          </a:bodyPr>
          <a:lstStyle/>
          <a:p>
            <a:r>
              <a:rPr lang="en-US" sz="2000" b="1" dirty="0" smtClean="0"/>
              <a:t>17.</a:t>
            </a:r>
            <a:endParaRPr lang="en-US" sz="2000" b="1" dirty="0"/>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
        <p:nvSpPr>
          <p:cNvPr id="3" name="Date Placeholder 2"/>
          <p:cNvSpPr>
            <a:spLocks noGrp="1"/>
          </p:cNvSpPr>
          <p:nvPr>
            <p:ph type="dt" sz="half" idx="10"/>
          </p:nvPr>
        </p:nvSpPr>
        <p:spPr/>
        <p:txBody>
          <a:bodyPr/>
          <a:lstStyle/>
          <a:p>
            <a:fld id="{25F865EC-F692-4C90-BA5B-EEF6A69FF5E9}" type="datetime1">
              <a:rPr lang="en-US" smtClean="0"/>
              <a:t>12/1/2021</a:t>
            </a:fld>
            <a:endParaRPr lang="en-US"/>
          </a:p>
        </p:txBody>
      </p:sp>
    </p:spTree>
    <p:extLst>
      <p:ext uri="{BB962C8B-B14F-4D97-AF65-F5344CB8AC3E}">
        <p14:creationId xmlns:p14="http://schemas.microsoft.com/office/powerpoint/2010/main" val="3769411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71422"/>
            <a:ext cx="8077200" cy="6534178"/>
          </a:xfrm>
        </p:spPr>
      </p:pic>
      <p:sp>
        <p:nvSpPr>
          <p:cNvPr id="4" name="TextBox 3"/>
          <p:cNvSpPr txBox="1"/>
          <p:nvPr/>
        </p:nvSpPr>
        <p:spPr>
          <a:xfrm>
            <a:off x="13855" y="133290"/>
            <a:ext cx="533400" cy="400110"/>
          </a:xfrm>
          <a:prstGeom prst="rect">
            <a:avLst/>
          </a:prstGeom>
          <a:noFill/>
        </p:spPr>
        <p:txBody>
          <a:bodyPr wrap="square" rtlCol="0">
            <a:spAutoFit/>
          </a:bodyPr>
          <a:lstStyle/>
          <a:p>
            <a:r>
              <a:rPr lang="en-US" sz="2000" b="1" dirty="0" smtClean="0"/>
              <a:t>18.</a:t>
            </a:r>
            <a:endParaRPr lang="en-US" sz="2000" b="1"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3" name="Date Placeholder 2"/>
          <p:cNvSpPr>
            <a:spLocks noGrp="1"/>
          </p:cNvSpPr>
          <p:nvPr>
            <p:ph type="dt" sz="half" idx="10"/>
          </p:nvPr>
        </p:nvSpPr>
        <p:spPr/>
        <p:txBody>
          <a:bodyPr/>
          <a:lstStyle/>
          <a:p>
            <a:fld id="{AE07D4DA-34AE-4054-962A-2E4BA569BA48}" type="datetime1">
              <a:rPr lang="en-US" smtClean="0"/>
              <a:t>12/1/2021</a:t>
            </a:fld>
            <a:endParaRPr lang="en-US"/>
          </a:p>
        </p:txBody>
      </p:sp>
      <p:sp>
        <p:nvSpPr>
          <p:cNvPr id="5" name="Footer Placeholder 4"/>
          <p:cNvSpPr>
            <a:spLocks noGrp="1"/>
          </p:cNvSpPr>
          <p:nvPr>
            <p:ph type="ftr" sz="quarter" idx="11"/>
          </p:nvPr>
        </p:nvSpPr>
        <p:spPr/>
        <p:txBody>
          <a:bodyPr/>
          <a:lstStyle/>
          <a:p>
            <a:r>
              <a:rPr lang="en-US" smtClean="0"/>
              <a:t>Er. Jendi Bade Shrestha</a:t>
            </a:r>
            <a:endParaRPr lang="en-US"/>
          </a:p>
        </p:txBody>
      </p:sp>
    </p:spTree>
    <p:extLst>
      <p:ext uri="{BB962C8B-B14F-4D97-AF65-F5344CB8AC3E}">
        <p14:creationId xmlns:p14="http://schemas.microsoft.com/office/powerpoint/2010/main" val="3769411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52400"/>
            <a:ext cx="8077200" cy="6657419"/>
          </a:xfrm>
        </p:spPr>
      </p:pic>
      <p:sp>
        <p:nvSpPr>
          <p:cNvPr id="4" name="TextBox 3"/>
          <p:cNvSpPr txBox="1"/>
          <p:nvPr/>
        </p:nvSpPr>
        <p:spPr>
          <a:xfrm>
            <a:off x="13855" y="133290"/>
            <a:ext cx="533400" cy="400110"/>
          </a:xfrm>
          <a:prstGeom prst="rect">
            <a:avLst/>
          </a:prstGeom>
          <a:noFill/>
        </p:spPr>
        <p:txBody>
          <a:bodyPr wrap="square" rtlCol="0">
            <a:spAutoFit/>
          </a:bodyPr>
          <a:lstStyle/>
          <a:p>
            <a:r>
              <a:rPr lang="en-US" sz="2000" b="1" dirty="0" smtClean="0"/>
              <a:t>19.</a:t>
            </a:r>
            <a:endParaRPr lang="en-US" sz="2000" b="1" dirty="0"/>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
        <p:nvSpPr>
          <p:cNvPr id="3" name="Date Placeholder 2"/>
          <p:cNvSpPr>
            <a:spLocks noGrp="1"/>
          </p:cNvSpPr>
          <p:nvPr>
            <p:ph type="dt" sz="half" idx="10"/>
          </p:nvPr>
        </p:nvSpPr>
        <p:spPr/>
        <p:txBody>
          <a:bodyPr/>
          <a:lstStyle/>
          <a:p>
            <a:fld id="{32C80B45-1878-4F48-B7F5-DF5AD8C3F1CF}" type="datetime1">
              <a:rPr lang="en-US" smtClean="0"/>
              <a:t>12/1/2021</a:t>
            </a:fld>
            <a:endParaRPr lang="en-US"/>
          </a:p>
        </p:txBody>
      </p:sp>
    </p:spTree>
    <p:extLst>
      <p:ext uri="{BB962C8B-B14F-4D97-AF65-F5344CB8AC3E}">
        <p14:creationId xmlns:p14="http://schemas.microsoft.com/office/powerpoint/2010/main" val="1803523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b="1" dirty="0" smtClean="0">
                <a:solidFill>
                  <a:srgbClr val="FF0000"/>
                </a:solidFill>
                <a:latin typeface="Bookman Old Style" pitchFamily="18" charset="0"/>
              </a:rPr>
              <a:t>Graph Terminologies:</a:t>
            </a:r>
          </a:p>
          <a:p>
            <a:pPr marL="457200" indent="-457200">
              <a:buAutoNum type="arabicPeriod"/>
            </a:pPr>
            <a:r>
              <a:rPr lang="en-US" sz="2400" b="1" dirty="0" smtClean="0">
                <a:solidFill>
                  <a:srgbClr val="FF0000"/>
                </a:solidFill>
                <a:latin typeface="Bookman Old Style" pitchFamily="18" charset="0"/>
              </a:rPr>
              <a:t>Edge: </a:t>
            </a:r>
            <a:r>
              <a:rPr lang="en-US" sz="2400" dirty="0" smtClean="0">
                <a:latin typeface="Bookman Old Style" pitchFamily="18" charset="0"/>
              </a:rPr>
              <a:t>It is also called a arc.</a:t>
            </a:r>
          </a:p>
          <a:p>
            <a:pPr marL="0" indent="0">
              <a:buNone/>
            </a:pPr>
            <a:endParaRPr lang="en-US" sz="2400" b="1" dirty="0">
              <a:solidFill>
                <a:srgbClr val="FF0000"/>
              </a:solidFill>
              <a:latin typeface="Bookman Old Style"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65"/>
            <a:ext cx="9143999" cy="96203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05000"/>
            <a:ext cx="9144000" cy="4572000"/>
          </a:xfrm>
          <a:prstGeom prst="rect">
            <a:avLst/>
          </a:prstGeom>
        </p:spPr>
      </p:pic>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7" name="Date Placeholder 6"/>
          <p:cNvSpPr>
            <a:spLocks noGrp="1"/>
          </p:cNvSpPr>
          <p:nvPr>
            <p:ph type="dt" sz="half" idx="10"/>
          </p:nvPr>
        </p:nvSpPr>
        <p:spPr/>
        <p:txBody>
          <a:bodyPr/>
          <a:lstStyle/>
          <a:p>
            <a:fld id="{67E11BAC-860A-49D4-BC40-ECA60813012B}" type="datetime1">
              <a:rPr lang="en-US" smtClean="0"/>
              <a:t>12/1/2021</a:t>
            </a:fld>
            <a:endParaRPr lang="en-US"/>
          </a:p>
        </p:txBody>
      </p:sp>
    </p:spTree>
    <p:extLst>
      <p:ext uri="{BB962C8B-B14F-4D97-AF65-F5344CB8AC3E}">
        <p14:creationId xmlns:p14="http://schemas.microsoft.com/office/powerpoint/2010/main" val="2782617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728" y="685801"/>
            <a:ext cx="8430872" cy="4648994"/>
          </a:xfrm>
        </p:spPr>
      </p:pic>
      <p:sp>
        <p:nvSpPr>
          <p:cNvPr id="6" name="TextBox 5"/>
          <p:cNvSpPr txBox="1"/>
          <p:nvPr/>
        </p:nvSpPr>
        <p:spPr>
          <a:xfrm>
            <a:off x="5105400" y="5541818"/>
            <a:ext cx="3429000" cy="461665"/>
          </a:xfrm>
          <a:prstGeom prst="rect">
            <a:avLst/>
          </a:prstGeom>
          <a:noFill/>
        </p:spPr>
        <p:txBody>
          <a:bodyPr wrap="square" rtlCol="0">
            <a:spAutoFit/>
          </a:bodyPr>
          <a:lstStyle/>
          <a:p>
            <a:r>
              <a:rPr lang="en-US" sz="2400" b="1" dirty="0" smtClean="0">
                <a:latin typeface="Bookman Old Style" pitchFamily="18" charset="0"/>
              </a:rPr>
              <a:t>Fig: Directed Edge</a:t>
            </a:r>
            <a:endParaRPr lang="en-US" sz="2400" b="1" dirty="0">
              <a:latin typeface="Bookman Old Style" pitchFamily="18" charset="0"/>
            </a:endParaRPr>
          </a:p>
        </p:txBody>
      </p:sp>
      <p:sp>
        <p:nvSpPr>
          <p:cNvPr id="7" name="TextBox 6"/>
          <p:cNvSpPr txBox="1"/>
          <p:nvPr/>
        </p:nvSpPr>
        <p:spPr>
          <a:xfrm>
            <a:off x="609600" y="5562600"/>
            <a:ext cx="3962400" cy="461665"/>
          </a:xfrm>
          <a:prstGeom prst="rect">
            <a:avLst/>
          </a:prstGeom>
          <a:noFill/>
        </p:spPr>
        <p:txBody>
          <a:bodyPr wrap="square" rtlCol="0">
            <a:spAutoFit/>
          </a:bodyPr>
          <a:lstStyle/>
          <a:p>
            <a:r>
              <a:rPr lang="en-US" sz="2400" b="1" dirty="0" smtClean="0">
                <a:latin typeface="Bookman Old Style" pitchFamily="18" charset="0"/>
              </a:rPr>
              <a:t>Fig: Undirected Edge</a:t>
            </a:r>
            <a:endParaRPr lang="en-US" sz="2400" b="1"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a:p>
        </p:txBody>
      </p:sp>
      <p:sp>
        <p:nvSpPr>
          <p:cNvPr id="4" name="Date Placeholder 3"/>
          <p:cNvSpPr>
            <a:spLocks noGrp="1"/>
          </p:cNvSpPr>
          <p:nvPr>
            <p:ph type="dt" sz="half" idx="10"/>
          </p:nvPr>
        </p:nvSpPr>
        <p:spPr/>
        <p:txBody>
          <a:bodyPr/>
          <a:lstStyle/>
          <a:p>
            <a:fld id="{838D3D9E-E16E-4B8B-8183-6D33490F2843}" type="datetime1">
              <a:rPr lang="en-US" smtClean="0"/>
              <a:t>12/1/2021</a:t>
            </a:fld>
            <a:endParaRPr lang="en-US"/>
          </a:p>
        </p:txBody>
      </p:sp>
    </p:spTree>
    <p:extLst>
      <p:ext uri="{BB962C8B-B14F-4D97-AF65-F5344CB8AC3E}">
        <p14:creationId xmlns:p14="http://schemas.microsoft.com/office/powerpoint/2010/main" val="2782617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b="1" dirty="0" smtClean="0">
                <a:solidFill>
                  <a:srgbClr val="FF0000"/>
                </a:solidFill>
                <a:latin typeface="Bookman Old Style" pitchFamily="18" charset="0"/>
              </a:rPr>
              <a:t>2. Vertex: </a:t>
            </a:r>
          </a:p>
          <a:p>
            <a:pPr>
              <a:buFont typeface="Wingdings" pitchFamily="2" charset="2"/>
              <a:buChar char="§"/>
            </a:pPr>
            <a:r>
              <a:rPr lang="en-US" sz="2400" dirty="0" smtClean="0">
                <a:latin typeface="Bookman Old Style" pitchFamily="18" charset="0"/>
              </a:rPr>
              <a:t>A vertex is a point where multiple lines meet. </a:t>
            </a:r>
          </a:p>
          <a:p>
            <a:pPr>
              <a:buFont typeface="Wingdings" pitchFamily="2" charset="2"/>
              <a:buChar char="§"/>
            </a:pPr>
            <a:r>
              <a:rPr lang="en-US" sz="2400" dirty="0" smtClean="0">
                <a:latin typeface="Bookman Old Style" pitchFamily="18" charset="0"/>
              </a:rPr>
              <a:t>A vertex is also called a node in graph.</a:t>
            </a:r>
          </a:p>
          <a:p>
            <a:pPr>
              <a:buFont typeface="Wingdings" pitchFamily="2" charset="2"/>
              <a:buChar char="§"/>
            </a:pPr>
            <a:r>
              <a:rPr lang="en-US" sz="2400" dirty="0" smtClean="0">
                <a:latin typeface="Bookman Old Style" pitchFamily="18" charset="0"/>
              </a:rPr>
              <a:t>A, B, C, D, E, F are vertices in a Graph ‘G’.</a:t>
            </a:r>
          </a:p>
          <a:p>
            <a:pPr marL="0" indent="0">
              <a:buNone/>
            </a:pPr>
            <a:endParaRPr lang="en-US" sz="2400" dirty="0" smtClean="0">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1200"/>
            <a:ext cx="8100152" cy="3886200"/>
          </a:xfrm>
          <a:prstGeom prst="rect">
            <a:avLst/>
          </a:prstGeom>
        </p:spPr>
      </p:pic>
      <p:sp>
        <p:nvSpPr>
          <p:cNvPr id="5" name="TextBox 4"/>
          <p:cNvSpPr txBox="1"/>
          <p:nvPr/>
        </p:nvSpPr>
        <p:spPr>
          <a:xfrm>
            <a:off x="2286000" y="5715000"/>
            <a:ext cx="3200400" cy="461665"/>
          </a:xfrm>
          <a:prstGeom prst="rect">
            <a:avLst/>
          </a:prstGeom>
          <a:noFill/>
        </p:spPr>
        <p:txBody>
          <a:bodyPr wrap="square" rtlCol="0">
            <a:spAutoFit/>
          </a:bodyPr>
          <a:lstStyle/>
          <a:p>
            <a:r>
              <a:rPr lang="en-US" sz="2400" b="1" dirty="0" smtClean="0">
                <a:solidFill>
                  <a:srgbClr val="00B050"/>
                </a:solidFill>
                <a:latin typeface="Bookman Old Style" pitchFamily="18" charset="0"/>
              </a:rPr>
              <a:t>Fig 1: Graph ‘G’</a:t>
            </a:r>
            <a:endParaRPr lang="en-US" sz="2400" b="1" dirty="0">
              <a:solidFill>
                <a:srgbClr val="00B050"/>
              </a:solidFill>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7" name="Date Placeholder 6"/>
          <p:cNvSpPr>
            <a:spLocks noGrp="1"/>
          </p:cNvSpPr>
          <p:nvPr>
            <p:ph type="dt" sz="half" idx="10"/>
          </p:nvPr>
        </p:nvSpPr>
        <p:spPr/>
        <p:txBody>
          <a:bodyPr/>
          <a:lstStyle/>
          <a:p>
            <a:fld id="{C2A49E46-45DB-49E9-AE14-03EBE6B860FA}" type="datetime1">
              <a:rPr lang="en-US" smtClean="0"/>
              <a:t>12/1/2021</a:t>
            </a:fld>
            <a:endParaRPr lang="en-US"/>
          </a:p>
        </p:txBody>
      </p:sp>
    </p:spTree>
    <p:extLst>
      <p:ext uri="{BB962C8B-B14F-4D97-AF65-F5344CB8AC3E}">
        <p14:creationId xmlns:p14="http://schemas.microsoft.com/office/powerpoint/2010/main" val="2782617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85" y="228600"/>
            <a:ext cx="9042115" cy="6248400"/>
          </a:xfr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2</a:t>
            </a:fld>
            <a:endParaRPr lang="en-US"/>
          </a:p>
        </p:txBody>
      </p:sp>
      <p:sp>
        <p:nvSpPr>
          <p:cNvPr id="5" name="Date Placeholder 4"/>
          <p:cNvSpPr>
            <a:spLocks noGrp="1"/>
          </p:cNvSpPr>
          <p:nvPr>
            <p:ph type="dt" sz="half" idx="10"/>
          </p:nvPr>
        </p:nvSpPr>
        <p:spPr/>
        <p:txBody>
          <a:bodyPr/>
          <a:lstStyle/>
          <a:p>
            <a:fld id="{B7341FB9-F768-475F-ACC3-6AB99C0B6A00}" type="datetime1">
              <a:rPr lang="en-US" smtClean="0"/>
              <a:t>12/1/2021</a:t>
            </a:fld>
            <a:endParaRPr lang="en-US"/>
          </a:p>
        </p:txBody>
      </p:sp>
    </p:spTree>
    <p:extLst>
      <p:ext uri="{BB962C8B-B14F-4D97-AF65-F5344CB8AC3E}">
        <p14:creationId xmlns:p14="http://schemas.microsoft.com/office/powerpoint/2010/main" val="2050902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304800"/>
            <a:ext cx="8610600" cy="5562600"/>
          </a:xfrm>
          <a:prstGeom prst="rect">
            <a:avLst/>
          </a:prstGeom>
        </p:spPr>
      </p:pic>
      <p:sp>
        <p:nvSpPr>
          <p:cNvPr id="2" name="TextBox 1"/>
          <p:cNvSpPr txBox="1"/>
          <p:nvPr/>
        </p:nvSpPr>
        <p:spPr>
          <a:xfrm>
            <a:off x="0" y="285690"/>
            <a:ext cx="533400" cy="400110"/>
          </a:xfrm>
          <a:prstGeom prst="rect">
            <a:avLst/>
          </a:prstGeom>
          <a:noFill/>
        </p:spPr>
        <p:txBody>
          <a:bodyPr wrap="square" rtlCol="0">
            <a:spAutoFit/>
          </a:bodyPr>
          <a:lstStyle/>
          <a:p>
            <a:r>
              <a:rPr lang="en-US" sz="2000" b="1" dirty="0" smtClean="0">
                <a:solidFill>
                  <a:srgbClr val="FF0000"/>
                </a:solidFill>
                <a:latin typeface="Bookman Old Style" pitchFamily="18" charset="0"/>
              </a:rPr>
              <a:t>3.</a:t>
            </a:r>
            <a:endParaRPr lang="en-US" sz="2000" b="1" dirty="0">
              <a:solidFill>
                <a:srgbClr val="FF0000"/>
              </a:solidFill>
              <a:latin typeface="Bookman Old Style" pitchFamily="18" charset="0"/>
            </a:endParaRPr>
          </a:p>
        </p:txBody>
      </p:sp>
      <p:sp>
        <p:nvSpPr>
          <p:cNvPr id="5" name="TextBox 4"/>
          <p:cNvSpPr txBox="1"/>
          <p:nvPr/>
        </p:nvSpPr>
        <p:spPr>
          <a:xfrm>
            <a:off x="45027" y="1352490"/>
            <a:ext cx="533400" cy="400110"/>
          </a:xfrm>
          <a:prstGeom prst="rect">
            <a:avLst/>
          </a:prstGeom>
          <a:noFill/>
        </p:spPr>
        <p:txBody>
          <a:bodyPr wrap="square" rtlCol="0">
            <a:spAutoFit/>
          </a:bodyPr>
          <a:lstStyle/>
          <a:p>
            <a:r>
              <a:rPr lang="en-US" sz="2000" b="1" dirty="0">
                <a:solidFill>
                  <a:srgbClr val="FF0000"/>
                </a:solidFill>
                <a:latin typeface="Bookman Old Style" pitchFamily="18" charset="0"/>
              </a:rPr>
              <a:t>4</a:t>
            </a:r>
            <a:r>
              <a:rPr lang="en-US" sz="2000" b="1" dirty="0" smtClean="0">
                <a:solidFill>
                  <a:srgbClr val="FF0000"/>
                </a:solidFill>
                <a:latin typeface="Bookman Old Style" pitchFamily="18" charset="0"/>
              </a:rPr>
              <a:t>.</a:t>
            </a:r>
            <a:endParaRPr lang="en-US" sz="2000" b="1" dirty="0">
              <a:solidFill>
                <a:srgbClr val="FF0000"/>
              </a:solidFill>
              <a:latin typeface="Bookman Old Style" pitchFamily="18" charset="0"/>
            </a:endParaRPr>
          </a:p>
        </p:txBody>
      </p:sp>
      <p:sp>
        <p:nvSpPr>
          <p:cNvPr id="6" name="TextBox 5"/>
          <p:cNvSpPr txBox="1"/>
          <p:nvPr/>
        </p:nvSpPr>
        <p:spPr>
          <a:xfrm>
            <a:off x="0" y="2362200"/>
            <a:ext cx="533400" cy="400110"/>
          </a:xfrm>
          <a:prstGeom prst="rect">
            <a:avLst/>
          </a:prstGeom>
          <a:noFill/>
        </p:spPr>
        <p:txBody>
          <a:bodyPr wrap="square" rtlCol="0">
            <a:spAutoFit/>
          </a:bodyPr>
          <a:lstStyle/>
          <a:p>
            <a:r>
              <a:rPr lang="en-US" sz="2000" b="1" dirty="0" smtClean="0">
                <a:solidFill>
                  <a:srgbClr val="FF0000"/>
                </a:solidFill>
                <a:latin typeface="Bookman Old Style" pitchFamily="18" charset="0"/>
              </a:rPr>
              <a:t>5.</a:t>
            </a:r>
            <a:endParaRPr lang="en-US" sz="2000" b="1" dirty="0">
              <a:solidFill>
                <a:srgbClr val="FF0000"/>
              </a:solidFill>
              <a:latin typeface="Bookman Old Style" pitchFamily="18" charset="0"/>
            </a:endParaRPr>
          </a:p>
        </p:txBody>
      </p:sp>
      <p:sp>
        <p:nvSpPr>
          <p:cNvPr id="7" name="TextBox 6"/>
          <p:cNvSpPr txBox="1"/>
          <p:nvPr/>
        </p:nvSpPr>
        <p:spPr>
          <a:xfrm>
            <a:off x="-17319" y="3429000"/>
            <a:ext cx="533400" cy="400110"/>
          </a:xfrm>
          <a:prstGeom prst="rect">
            <a:avLst/>
          </a:prstGeom>
          <a:noFill/>
        </p:spPr>
        <p:txBody>
          <a:bodyPr wrap="square" rtlCol="0">
            <a:spAutoFit/>
          </a:bodyPr>
          <a:lstStyle/>
          <a:p>
            <a:r>
              <a:rPr lang="en-US" sz="2000" b="1" dirty="0" smtClean="0">
                <a:solidFill>
                  <a:srgbClr val="FF0000"/>
                </a:solidFill>
                <a:latin typeface="Bookman Old Style" pitchFamily="18" charset="0"/>
              </a:rPr>
              <a:t>6.</a:t>
            </a:r>
            <a:endParaRPr lang="en-US" sz="2000" b="1" dirty="0">
              <a:solidFill>
                <a:srgbClr val="FF0000"/>
              </a:solidFill>
              <a:latin typeface="Bookman Old Style" pitchFamily="18" charset="0"/>
            </a:endParaRPr>
          </a:p>
        </p:txBody>
      </p:sp>
      <p:sp>
        <p:nvSpPr>
          <p:cNvPr id="8" name="TextBox 7"/>
          <p:cNvSpPr txBox="1"/>
          <p:nvPr/>
        </p:nvSpPr>
        <p:spPr>
          <a:xfrm>
            <a:off x="0" y="4476690"/>
            <a:ext cx="533400" cy="400110"/>
          </a:xfrm>
          <a:prstGeom prst="rect">
            <a:avLst/>
          </a:prstGeom>
          <a:noFill/>
        </p:spPr>
        <p:txBody>
          <a:bodyPr wrap="square" rtlCol="0">
            <a:spAutoFit/>
          </a:bodyPr>
          <a:lstStyle/>
          <a:p>
            <a:r>
              <a:rPr lang="en-US" sz="2000" b="1" dirty="0" smtClean="0">
                <a:solidFill>
                  <a:srgbClr val="FF0000"/>
                </a:solidFill>
                <a:latin typeface="Bookman Old Style" pitchFamily="18" charset="0"/>
              </a:rPr>
              <a:t>7.</a:t>
            </a:r>
            <a:endParaRPr lang="en-US" sz="2000" b="1" dirty="0">
              <a:solidFill>
                <a:srgbClr val="FF0000"/>
              </a:solidFill>
              <a:latin typeface="Bookman Old Style" pitchFamily="18" charset="0"/>
            </a:endParaRPr>
          </a:p>
        </p:txBody>
      </p:sp>
      <p:sp>
        <p:nvSpPr>
          <p:cNvPr id="9" name="TextBox 8"/>
          <p:cNvSpPr txBox="1"/>
          <p:nvPr/>
        </p:nvSpPr>
        <p:spPr>
          <a:xfrm>
            <a:off x="10390" y="5162490"/>
            <a:ext cx="533400" cy="400110"/>
          </a:xfrm>
          <a:prstGeom prst="rect">
            <a:avLst/>
          </a:prstGeom>
          <a:noFill/>
        </p:spPr>
        <p:txBody>
          <a:bodyPr wrap="square" rtlCol="0">
            <a:spAutoFit/>
          </a:bodyPr>
          <a:lstStyle/>
          <a:p>
            <a:r>
              <a:rPr lang="en-US" sz="2000" b="1" dirty="0" smtClean="0">
                <a:solidFill>
                  <a:srgbClr val="FF0000"/>
                </a:solidFill>
                <a:latin typeface="Bookman Old Style" pitchFamily="18" charset="0"/>
              </a:rPr>
              <a:t>8.</a:t>
            </a:r>
            <a:endParaRPr lang="en-US" sz="2000" b="1" dirty="0">
              <a:solidFill>
                <a:srgbClr val="FF0000"/>
              </a:solidFill>
              <a:latin typeface="Bookman Old Style" pitchFamily="18" charset="0"/>
            </a:endParaRPr>
          </a:p>
        </p:txBody>
      </p:sp>
      <p:sp>
        <p:nvSpPr>
          <p:cNvPr id="10" name="TextBox 9"/>
          <p:cNvSpPr txBox="1"/>
          <p:nvPr/>
        </p:nvSpPr>
        <p:spPr>
          <a:xfrm>
            <a:off x="1600200" y="990600"/>
            <a:ext cx="3581400" cy="400110"/>
          </a:xfrm>
          <a:prstGeom prst="rect">
            <a:avLst/>
          </a:prstGeom>
          <a:noFill/>
        </p:spPr>
        <p:txBody>
          <a:bodyPr wrap="square" rtlCol="0">
            <a:spAutoFit/>
          </a:bodyPr>
          <a:lstStyle/>
          <a:p>
            <a:r>
              <a:rPr lang="en-US" sz="2000" b="1" dirty="0" smtClean="0">
                <a:solidFill>
                  <a:srgbClr val="00B050"/>
                </a:solidFill>
                <a:latin typeface="Bookman Old Style" pitchFamily="18" charset="0"/>
              </a:rPr>
              <a:t>In Fig 1: Graph ‘G’</a:t>
            </a:r>
            <a:endParaRPr lang="en-US" sz="2000" b="1" dirty="0">
              <a:solidFill>
                <a:srgbClr val="00B050"/>
              </a:solidFill>
              <a:latin typeface="Bookman Old Style" pitchFamily="18" charset="0"/>
            </a:endParaRPr>
          </a:p>
        </p:txBody>
      </p:sp>
      <p:sp>
        <p:nvSpPr>
          <p:cNvPr id="11" name="TextBox 10"/>
          <p:cNvSpPr txBox="1"/>
          <p:nvPr/>
        </p:nvSpPr>
        <p:spPr>
          <a:xfrm>
            <a:off x="1905000" y="2038290"/>
            <a:ext cx="3581400" cy="400110"/>
          </a:xfrm>
          <a:prstGeom prst="rect">
            <a:avLst/>
          </a:prstGeom>
          <a:noFill/>
        </p:spPr>
        <p:txBody>
          <a:bodyPr wrap="square" rtlCol="0">
            <a:spAutoFit/>
          </a:bodyPr>
          <a:lstStyle/>
          <a:p>
            <a:r>
              <a:rPr lang="en-US" sz="2000" b="1" dirty="0" smtClean="0">
                <a:solidFill>
                  <a:srgbClr val="00B050"/>
                </a:solidFill>
                <a:latin typeface="Bookman Old Style" pitchFamily="18" charset="0"/>
              </a:rPr>
              <a:t>In Fig 1: Graph ‘G’</a:t>
            </a:r>
            <a:endParaRPr lang="en-US" sz="2000" b="1" dirty="0">
              <a:solidFill>
                <a:srgbClr val="00B050"/>
              </a:solidFill>
              <a:latin typeface="Bookman Old Style" pitchFamily="18" charset="0"/>
            </a:endParaRPr>
          </a:p>
        </p:txBody>
      </p:sp>
      <p:sp>
        <p:nvSpPr>
          <p:cNvPr id="12" name="TextBox 11"/>
          <p:cNvSpPr txBox="1"/>
          <p:nvPr/>
        </p:nvSpPr>
        <p:spPr>
          <a:xfrm>
            <a:off x="1828800" y="3048000"/>
            <a:ext cx="3581400" cy="400110"/>
          </a:xfrm>
          <a:prstGeom prst="rect">
            <a:avLst/>
          </a:prstGeom>
          <a:noFill/>
        </p:spPr>
        <p:txBody>
          <a:bodyPr wrap="square" rtlCol="0">
            <a:spAutoFit/>
          </a:bodyPr>
          <a:lstStyle/>
          <a:p>
            <a:r>
              <a:rPr lang="en-US" sz="2000" b="1" dirty="0" smtClean="0">
                <a:solidFill>
                  <a:srgbClr val="00B050"/>
                </a:solidFill>
                <a:latin typeface="Bookman Old Style" pitchFamily="18" charset="0"/>
              </a:rPr>
              <a:t>In Fig 1: Graph ‘G’</a:t>
            </a:r>
            <a:endParaRPr lang="en-US" sz="2000" b="1" dirty="0">
              <a:solidFill>
                <a:srgbClr val="00B050"/>
              </a:solidFill>
              <a:latin typeface="Bookman Old Style" pitchFamily="18" charset="0"/>
            </a:endParaRPr>
          </a:p>
        </p:txBody>
      </p:sp>
      <p:sp>
        <p:nvSpPr>
          <p:cNvPr id="13" name="TextBox 12"/>
          <p:cNvSpPr txBox="1"/>
          <p:nvPr/>
        </p:nvSpPr>
        <p:spPr>
          <a:xfrm>
            <a:off x="1939636" y="4076580"/>
            <a:ext cx="3581400" cy="400110"/>
          </a:xfrm>
          <a:prstGeom prst="rect">
            <a:avLst/>
          </a:prstGeom>
          <a:noFill/>
        </p:spPr>
        <p:txBody>
          <a:bodyPr wrap="square" rtlCol="0">
            <a:spAutoFit/>
          </a:bodyPr>
          <a:lstStyle/>
          <a:p>
            <a:r>
              <a:rPr lang="en-US" sz="2000" b="1" dirty="0" smtClean="0">
                <a:solidFill>
                  <a:srgbClr val="00B050"/>
                </a:solidFill>
                <a:latin typeface="Bookman Old Style" pitchFamily="18" charset="0"/>
              </a:rPr>
              <a:t>In Fig 1: Graph ‘G’</a:t>
            </a:r>
            <a:endParaRPr lang="en-US" sz="2000" b="1" dirty="0">
              <a:solidFill>
                <a:srgbClr val="00B050"/>
              </a:solidFill>
              <a:latin typeface="Bookman Old Style" pitchFamily="18" charset="0"/>
            </a:endParaRPr>
          </a:p>
        </p:txBody>
      </p:sp>
      <p:sp>
        <p:nvSpPr>
          <p:cNvPr id="14" name="TextBox 13"/>
          <p:cNvSpPr txBox="1"/>
          <p:nvPr/>
        </p:nvSpPr>
        <p:spPr>
          <a:xfrm>
            <a:off x="2590800" y="5486400"/>
            <a:ext cx="3581400" cy="400110"/>
          </a:xfrm>
          <a:prstGeom prst="rect">
            <a:avLst/>
          </a:prstGeom>
          <a:noFill/>
        </p:spPr>
        <p:txBody>
          <a:bodyPr wrap="square" rtlCol="0">
            <a:spAutoFit/>
          </a:bodyPr>
          <a:lstStyle/>
          <a:p>
            <a:r>
              <a:rPr lang="en-US" sz="2000" b="1" dirty="0" smtClean="0">
                <a:solidFill>
                  <a:srgbClr val="00B050"/>
                </a:solidFill>
                <a:latin typeface="Bookman Old Style" pitchFamily="18" charset="0"/>
              </a:rPr>
              <a:t>In Fig 1: Graph ‘G’</a:t>
            </a:r>
            <a:endParaRPr lang="en-US" sz="2000" b="1" dirty="0">
              <a:solidFill>
                <a:srgbClr val="00B050"/>
              </a:solidFill>
              <a:latin typeface="Bookman Old Style" pitchFamily="18" charset="0"/>
            </a:endParaRPr>
          </a:p>
        </p:txBody>
      </p:sp>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15" name="Slide Number Placeholder 14"/>
          <p:cNvSpPr>
            <a:spLocks noGrp="1"/>
          </p:cNvSpPr>
          <p:nvPr>
            <p:ph type="sldNum" sz="quarter" idx="12"/>
          </p:nvPr>
        </p:nvSpPr>
        <p:spPr/>
        <p:txBody>
          <a:bodyPr/>
          <a:lstStyle/>
          <a:p>
            <a:fld id="{B6F15528-21DE-4FAA-801E-634DDDAF4B2B}" type="slidenum">
              <a:rPr lang="en-US" smtClean="0"/>
              <a:pPr/>
              <a:t>20</a:t>
            </a:fld>
            <a:endParaRPr lang="en-US"/>
          </a:p>
        </p:txBody>
      </p:sp>
      <p:sp>
        <p:nvSpPr>
          <p:cNvPr id="16" name="Date Placeholder 15"/>
          <p:cNvSpPr>
            <a:spLocks noGrp="1"/>
          </p:cNvSpPr>
          <p:nvPr>
            <p:ph type="dt" sz="half" idx="10"/>
          </p:nvPr>
        </p:nvSpPr>
        <p:spPr/>
        <p:txBody>
          <a:bodyPr/>
          <a:lstStyle/>
          <a:p>
            <a:fld id="{349E61AF-6527-4D70-AE90-BE4C09B32F1B}" type="datetime1">
              <a:rPr lang="en-US" smtClean="0"/>
              <a:t>12/1/2021</a:t>
            </a:fld>
            <a:endParaRPr lang="en-US"/>
          </a:p>
        </p:txBody>
      </p:sp>
    </p:spTree>
    <p:extLst>
      <p:ext uri="{BB962C8B-B14F-4D97-AF65-F5344CB8AC3E}">
        <p14:creationId xmlns:p14="http://schemas.microsoft.com/office/powerpoint/2010/main" val="2782617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76200"/>
            <a:ext cx="7772400" cy="1340156"/>
          </a:xfrm>
        </p:spPr>
      </p:pic>
      <p:sp>
        <p:nvSpPr>
          <p:cNvPr id="4" name="TextBox 3"/>
          <p:cNvSpPr txBox="1"/>
          <p:nvPr/>
        </p:nvSpPr>
        <p:spPr>
          <a:xfrm>
            <a:off x="152400" y="50163"/>
            <a:ext cx="533400" cy="400110"/>
          </a:xfrm>
          <a:prstGeom prst="rect">
            <a:avLst/>
          </a:prstGeom>
          <a:noFill/>
        </p:spPr>
        <p:txBody>
          <a:bodyPr wrap="square" rtlCol="0">
            <a:spAutoFit/>
          </a:bodyPr>
          <a:lstStyle/>
          <a:p>
            <a:r>
              <a:rPr lang="en-US" sz="2000" b="1" dirty="0">
                <a:solidFill>
                  <a:srgbClr val="FF0000"/>
                </a:solidFill>
                <a:latin typeface="Bookman Old Style" pitchFamily="18" charset="0"/>
              </a:rPr>
              <a:t>9</a:t>
            </a:r>
            <a:r>
              <a:rPr lang="en-US" sz="2000" b="1" dirty="0" smtClean="0">
                <a:solidFill>
                  <a:srgbClr val="FF0000"/>
                </a:solidFill>
                <a:latin typeface="Bookman Old Style" pitchFamily="18" charset="0"/>
              </a:rPr>
              <a:t>.</a:t>
            </a:r>
            <a:endParaRPr lang="en-US" sz="2000" b="1" dirty="0">
              <a:solidFill>
                <a:srgbClr val="FF0000"/>
              </a:solidFill>
              <a:latin typeface="Bookman Old Style" pitchFamily="18" charset="0"/>
            </a:endParaRPr>
          </a:p>
        </p:txBody>
      </p:sp>
      <p:sp>
        <p:nvSpPr>
          <p:cNvPr id="5" name="TextBox 4"/>
          <p:cNvSpPr txBox="1"/>
          <p:nvPr/>
        </p:nvSpPr>
        <p:spPr>
          <a:xfrm>
            <a:off x="38098" y="486581"/>
            <a:ext cx="800101" cy="400110"/>
          </a:xfrm>
          <a:prstGeom prst="rect">
            <a:avLst/>
          </a:prstGeom>
          <a:noFill/>
        </p:spPr>
        <p:txBody>
          <a:bodyPr wrap="square" rtlCol="0">
            <a:spAutoFit/>
          </a:bodyPr>
          <a:lstStyle/>
          <a:p>
            <a:r>
              <a:rPr lang="en-US" sz="2000" b="1" dirty="0" smtClean="0">
                <a:solidFill>
                  <a:srgbClr val="FF0000"/>
                </a:solidFill>
                <a:latin typeface="Bookman Old Style" pitchFamily="18" charset="0"/>
              </a:rPr>
              <a:t>10.</a:t>
            </a:r>
            <a:endParaRPr lang="en-US" sz="2000" b="1" dirty="0">
              <a:solidFill>
                <a:srgbClr val="FF0000"/>
              </a:solidFill>
              <a:latin typeface="Bookman Old Style" pitchFamily="18" charset="0"/>
            </a:endParaRPr>
          </a:p>
        </p:txBody>
      </p:sp>
      <p:sp>
        <p:nvSpPr>
          <p:cNvPr id="6" name="TextBox 5"/>
          <p:cNvSpPr txBox="1"/>
          <p:nvPr/>
        </p:nvSpPr>
        <p:spPr>
          <a:xfrm>
            <a:off x="38099" y="886691"/>
            <a:ext cx="723901" cy="400110"/>
          </a:xfrm>
          <a:prstGeom prst="rect">
            <a:avLst/>
          </a:prstGeom>
          <a:noFill/>
        </p:spPr>
        <p:txBody>
          <a:bodyPr wrap="square" rtlCol="0">
            <a:spAutoFit/>
          </a:bodyPr>
          <a:lstStyle/>
          <a:p>
            <a:r>
              <a:rPr lang="en-US" sz="2000" b="1" dirty="0" smtClean="0">
                <a:solidFill>
                  <a:srgbClr val="FF0000"/>
                </a:solidFill>
                <a:latin typeface="Bookman Old Style" pitchFamily="18" charset="0"/>
              </a:rPr>
              <a:t>11.</a:t>
            </a:r>
            <a:endParaRPr lang="en-US" sz="2000" b="1" dirty="0">
              <a:solidFill>
                <a:srgbClr val="FF0000"/>
              </a:solidFill>
              <a:latin typeface="Bookman Old Style"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55" y="1523999"/>
            <a:ext cx="7784477" cy="4262735"/>
          </a:xfrm>
          <a:prstGeom prst="rect">
            <a:avLst/>
          </a:prstGeom>
        </p:spPr>
      </p:pic>
      <p:sp>
        <p:nvSpPr>
          <p:cNvPr id="11" name="TextBox 10"/>
          <p:cNvSpPr txBox="1"/>
          <p:nvPr/>
        </p:nvSpPr>
        <p:spPr>
          <a:xfrm>
            <a:off x="2133600" y="5939135"/>
            <a:ext cx="4419600" cy="461665"/>
          </a:xfrm>
          <a:prstGeom prst="rect">
            <a:avLst/>
          </a:prstGeom>
          <a:noFill/>
        </p:spPr>
        <p:txBody>
          <a:bodyPr wrap="square" rtlCol="0">
            <a:spAutoFit/>
          </a:bodyPr>
          <a:lstStyle/>
          <a:p>
            <a:r>
              <a:rPr lang="en-US" sz="2400" b="1" dirty="0" smtClean="0">
                <a:solidFill>
                  <a:srgbClr val="FF0000"/>
                </a:solidFill>
                <a:latin typeface="Bookman Old Style" pitchFamily="18" charset="0"/>
              </a:rPr>
              <a:t>Fig: Multiple Edges</a:t>
            </a:r>
            <a:endParaRPr lang="en-US" sz="2400" b="1" dirty="0">
              <a:solidFill>
                <a:srgbClr val="FF0000"/>
              </a:solidFill>
              <a:latin typeface="Bookman Old Style" pitchFamily="18" charset="0"/>
            </a:endParaRPr>
          </a:p>
        </p:txBody>
      </p:sp>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21</a:t>
            </a:fld>
            <a:endParaRPr lang="en-US"/>
          </a:p>
        </p:txBody>
      </p:sp>
      <p:sp>
        <p:nvSpPr>
          <p:cNvPr id="9" name="Date Placeholder 8"/>
          <p:cNvSpPr>
            <a:spLocks noGrp="1"/>
          </p:cNvSpPr>
          <p:nvPr>
            <p:ph type="dt" sz="half" idx="10"/>
          </p:nvPr>
        </p:nvSpPr>
        <p:spPr/>
        <p:txBody>
          <a:bodyPr/>
          <a:lstStyle/>
          <a:p>
            <a:fld id="{EA078FD9-CE56-4570-AB15-937A69845148}" type="datetime1">
              <a:rPr lang="en-US" smtClean="0"/>
              <a:t>12/1/2021</a:t>
            </a:fld>
            <a:endParaRPr lang="en-US"/>
          </a:p>
        </p:txBody>
      </p:sp>
    </p:spTree>
    <p:extLst>
      <p:ext uri="{BB962C8B-B14F-4D97-AF65-F5344CB8AC3E}">
        <p14:creationId xmlns:p14="http://schemas.microsoft.com/office/powerpoint/2010/main" val="2782617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52400"/>
            <a:ext cx="8229600" cy="4495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 y="4876800"/>
            <a:ext cx="6477001" cy="1710523"/>
          </a:xfrm>
          <a:prstGeom prst="rect">
            <a:avLst/>
          </a:prstGeo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22</a:t>
            </a:fld>
            <a:endParaRPr lang="en-US"/>
          </a:p>
        </p:txBody>
      </p:sp>
      <p:sp>
        <p:nvSpPr>
          <p:cNvPr id="4" name="Date Placeholder 3"/>
          <p:cNvSpPr>
            <a:spLocks noGrp="1"/>
          </p:cNvSpPr>
          <p:nvPr>
            <p:ph type="dt" sz="half" idx="10"/>
          </p:nvPr>
        </p:nvSpPr>
        <p:spPr/>
        <p:txBody>
          <a:bodyPr/>
          <a:lstStyle/>
          <a:p>
            <a:fld id="{405FFA16-2AB1-4026-9A1D-AB2E2A7AFB76}" type="datetime1">
              <a:rPr lang="en-US" smtClean="0"/>
              <a:t>12/1/2021</a:t>
            </a:fld>
            <a:endParaRPr lang="en-US"/>
          </a:p>
        </p:txBody>
      </p:sp>
    </p:spTree>
    <p:extLst>
      <p:ext uri="{BB962C8B-B14F-4D97-AF65-F5344CB8AC3E}">
        <p14:creationId xmlns:p14="http://schemas.microsoft.com/office/powerpoint/2010/main" val="2782617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604984"/>
            <a:ext cx="7696200" cy="5317834"/>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
        <p:nvSpPr>
          <p:cNvPr id="5" name="Date Placeholder 4"/>
          <p:cNvSpPr>
            <a:spLocks noGrp="1"/>
          </p:cNvSpPr>
          <p:nvPr>
            <p:ph type="dt" sz="half" idx="10"/>
          </p:nvPr>
        </p:nvSpPr>
        <p:spPr/>
        <p:txBody>
          <a:bodyPr/>
          <a:lstStyle/>
          <a:p>
            <a:fld id="{4737D5E7-2C2C-4E6F-8906-B6745AFAE17C}" type="datetime1">
              <a:rPr lang="en-US" smtClean="0"/>
              <a:t>12/1/2021</a:t>
            </a:fld>
            <a:endParaRPr lang="en-US"/>
          </a:p>
        </p:txBody>
      </p:sp>
    </p:spTree>
    <p:extLst>
      <p:ext uri="{BB962C8B-B14F-4D97-AF65-F5344CB8AC3E}">
        <p14:creationId xmlns:p14="http://schemas.microsoft.com/office/powerpoint/2010/main" val="2782617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066800"/>
            <a:ext cx="7639347" cy="4419600"/>
          </a:xfrm>
          <a:prstGeom prst="rect">
            <a:avLst/>
          </a:prstGeo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24</a:t>
            </a:fld>
            <a:endParaRPr lang="en-US"/>
          </a:p>
        </p:txBody>
      </p:sp>
      <p:sp>
        <p:nvSpPr>
          <p:cNvPr id="5" name="Date Placeholder 4"/>
          <p:cNvSpPr>
            <a:spLocks noGrp="1"/>
          </p:cNvSpPr>
          <p:nvPr>
            <p:ph type="dt" sz="half" idx="10"/>
          </p:nvPr>
        </p:nvSpPr>
        <p:spPr/>
        <p:txBody>
          <a:bodyPr/>
          <a:lstStyle/>
          <a:p>
            <a:fld id="{51136C90-DF97-4273-81B2-8FBB0458B32F}" type="datetime1">
              <a:rPr lang="en-US" smtClean="0"/>
              <a:t>12/1/2021</a:t>
            </a:fld>
            <a:endParaRPr lang="en-US"/>
          </a:p>
        </p:txBody>
      </p:sp>
    </p:spTree>
    <p:extLst>
      <p:ext uri="{BB962C8B-B14F-4D97-AF65-F5344CB8AC3E}">
        <p14:creationId xmlns:p14="http://schemas.microsoft.com/office/powerpoint/2010/main" val="354587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40" y="381000"/>
            <a:ext cx="7480960" cy="5177105"/>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
        <p:nvSpPr>
          <p:cNvPr id="5" name="Date Placeholder 4"/>
          <p:cNvSpPr>
            <a:spLocks noGrp="1"/>
          </p:cNvSpPr>
          <p:nvPr>
            <p:ph type="dt" sz="half" idx="10"/>
          </p:nvPr>
        </p:nvSpPr>
        <p:spPr/>
        <p:txBody>
          <a:bodyPr/>
          <a:lstStyle/>
          <a:p>
            <a:fld id="{B653BF9B-C0DE-45E2-B3B5-0C7808AF9519}" type="datetime1">
              <a:rPr lang="en-US" smtClean="0"/>
              <a:t>12/1/2021</a:t>
            </a:fld>
            <a:endParaRPr lang="en-US"/>
          </a:p>
        </p:txBody>
      </p:sp>
    </p:spTree>
    <p:extLst>
      <p:ext uri="{BB962C8B-B14F-4D97-AF65-F5344CB8AC3E}">
        <p14:creationId xmlns:p14="http://schemas.microsoft.com/office/powerpoint/2010/main" val="2782617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75" y="847725"/>
            <a:ext cx="9086850" cy="5162550"/>
          </a:xfrm>
        </p:spPr>
      </p:pic>
      <p:sp>
        <p:nvSpPr>
          <p:cNvPr id="4" name="TextBox 3"/>
          <p:cNvSpPr txBox="1"/>
          <p:nvPr/>
        </p:nvSpPr>
        <p:spPr>
          <a:xfrm>
            <a:off x="1828800" y="1676400"/>
            <a:ext cx="5486400" cy="584775"/>
          </a:xfrm>
          <a:prstGeom prst="rect">
            <a:avLst/>
          </a:prstGeom>
          <a:noFill/>
        </p:spPr>
        <p:txBody>
          <a:bodyPr wrap="square" rtlCol="0">
            <a:spAutoFit/>
          </a:bodyPr>
          <a:lstStyle/>
          <a:p>
            <a:r>
              <a:rPr lang="en-US" sz="3200" b="1" dirty="0" smtClean="0">
                <a:solidFill>
                  <a:srgbClr val="FFC000"/>
                </a:solidFill>
                <a:latin typeface="Bookman Old Style" pitchFamily="18" charset="0"/>
              </a:rPr>
              <a:t>In Undirected Graph</a:t>
            </a:r>
            <a:endParaRPr lang="en-US" sz="3200" b="1" dirty="0">
              <a:solidFill>
                <a:srgbClr val="FFC000"/>
              </a:solidFill>
              <a:latin typeface="Bookman Old Style" pitchFamily="18" charset="0"/>
            </a:endParaRPr>
          </a:p>
        </p:txBody>
      </p:sp>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sp>
        <p:nvSpPr>
          <p:cNvPr id="6" name="Date Placeholder 5"/>
          <p:cNvSpPr>
            <a:spLocks noGrp="1"/>
          </p:cNvSpPr>
          <p:nvPr>
            <p:ph type="dt" sz="half" idx="10"/>
          </p:nvPr>
        </p:nvSpPr>
        <p:spPr/>
        <p:txBody>
          <a:bodyPr/>
          <a:lstStyle/>
          <a:p>
            <a:fld id="{790B0CBE-F446-4192-9C9B-ABCBC0EB4631}" type="datetime1">
              <a:rPr lang="en-US" smtClean="0"/>
              <a:t>12/1/2021</a:t>
            </a:fld>
            <a:endParaRPr lang="en-US"/>
          </a:p>
        </p:txBody>
      </p:sp>
    </p:spTree>
    <p:extLst>
      <p:ext uri="{BB962C8B-B14F-4D97-AF65-F5344CB8AC3E}">
        <p14:creationId xmlns:p14="http://schemas.microsoft.com/office/powerpoint/2010/main" val="2782617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 y="828675"/>
            <a:ext cx="9067800" cy="5200650"/>
          </a:xfrm>
        </p:spPr>
      </p:pic>
      <p:sp>
        <p:nvSpPr>
          <p:cNvPr id="4" name="TextBox 3"/>
          <p:cNvSpPr txBox="1"/>
          <p:nvPr/>
        </p:nvSpPr>
        <p:spPr>
          <a:xfrm>
            <a:off x="1828800" y="1701225"/>
            <a:ext cx="5486400" cy="584775"/>
          </a:xfrm>
          <a:prstGeom prst="rect">
            <a:avLst/>
          </a:prstGeom>
          <a:noFill/>
        </p:spPr>
        <p:txBody>
          <a:bodyPr wrap="square" rtlCol="0">
            <a:spAutoFit/>
          </a:bodyPr>
          <a:lstStyle/>
          <a:p>
            <a:r>
              <a:rPr lang="en-US" sz="3200" b="1" dirty="0" smtClean="0">
                <a:solidFill>
                  <a:srgbClr val="FFC000"/>
                </a:solidFill>
                <a:latin typeface="Bookman Old Style" pitchFamily="18" charset="0"/>
              </a:rPr>
              <a:t>In Directed Graph</a:t>
            </a:r>
            <a:endParaRPr lang="en-US" sz="3200" b="1" dirty="0">
              <a:solidFill>
                <a:srgbClr val="FFC000"/>
              </a:solidFill>
              <a:latin typeface="Bookman Old Style" pitchFamily="18" charset="0"/>
            </a:endParaRPr>
          </a:p>
        </p:txBody>
      </p:sp>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
        <p:nvSpPr>
          <p:cNvPr id="6" name="Date Placeholder 5"/>
          <p:cNvSpPr>
            <a:spLocks noGrp="1"/>
          </p:cNvSpPr>
          <p:nvPr>
            <p:ph type="dt" sz="half" idx="10"/>
          </p:nvPr>
        </p:nvSpPr>
        <p:spPr/>
        <p:txBody>
          <a:bodyPr/>
          <a:lstStyle/>
          <a:p>
            <a:fld id="{E4102F1F-450B-4157-A671-FDC9D01A531A}" type="datetime1">
              <a:rPr lang="en-US" smtClean="0"/>
              <a:t>12/1/2021</a:t>
            </a:fld>
            <a:endParaRPr lang="en-US"/>
          </a:p>
        </p:txBody>
      </p:sp>
    </p:spTree>
    <p:extLst>
      <p:ext uri="{BB962C8B-B14F-4D97-AF65-F5344CB8AC3E}">
        <p14:creationId xmlns:p14="http://schemas.microsoft.com/office/powerpoint/2010/main" val="2782617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756" y="753269"/>
            <a:ext cx="8498243" cy="5424187"/>
          </a:xfr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28</a:t>
            </a:fld>
            <a:endParaRPr lang="en-US"/>
          </a:p>
        </p:txBody>
      </p:sp>
      <p:sp>
        <p:nvSpPr>
          <p:cNvPr id="5" name="Date Placeholder 4"/>
          <p:cNvSpPr>
            <a:spLocks noGrp="1"/>
          </p:cNvSpPr>
          <p:nvPr>
            <p:ph type="dt" sz="half" idx="10"/>
          </p:nvPr>
        </p:nvSpPr>
        <p:spPr/>
        <p:txBody>
          <a:bodyPr/>
          <a:lstStyle/>
          <a:p>
            <a:fld id="{B4E9B037-474F-42D1-A0D0-900303B3888F}" type="datetime1">
              <a:rPr lang="en-US" smtClean="0"/>
              <a:t>12/1/2021</a:t>
            </a:fld>
            <a:endParaRPr lang="en-US"/>
          </a:p>
        </p:txBody>
      </p:sp>
    </p:spTree>
    <p:extLst>
      <p:ext uri="{BB962C8B-B14F-4D97-AF65-F5344CB8AC3E}">
        <p14:creationId xmlns:p14="http://schemas.microsoft.com/office/powerpoint/2010/main" val="1371306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762000"/>
            <a:ext cx="8396510" cy="4534694"/>
          </a:xfr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29</a:t>
            </a:fld>
            <a:endParaRPr lang="en-US"/>
          </a:p>
        </p:txBody>
      </p:sp>
      <p:sp>
        <p:nvSpPr>
          <p:cNvPr id="5" name="Date Placeholder 4"/>
          <p:cNvSpPr>
            <a:spLocks noGrp="1"/>
          </p:cNvSpPr>
          <p:nvPr>
            <p:ph type="dt" sz="half" idx="10"/>
          </p:nvPr>
        </p:nvSpPr>
        <p:spPr/>
        <p:txBody>
          <a:bodyPr/>
          <a:lstStyle/>
          <a:p>
            <a:fld id="{808736F3-9922-4CE8-BC31-474242F5ECD0}" type="datetime1">
              <a:rPr lang="en-US" smtClean="0"/>
              <a:t>12/1/2021</a:t>
            </a:fld>
            <a:endParaRPr lang="en-US"/>
          </a:p>
        </p:txBody>
      </p:sp>
    </p:spTree>
    <p:extLst>
      <p:ext uri="{BB962C8B-B14F-4D97-AF65-F5344CB8AC3E}">
        <p14:creationId xmlns:p14="http://schemas.microsoft.com/office/powerpoint/2010/main" val="1107223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399" y="152400"/>
            <a:ext cx="8853909" cy="6431806"/>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
        <p:nvSpPr>
          <p:cNvPr id="5" name="Date Placeholder 4"/>
          <p:cNvSpPr>
            <a:spLocks noGrp="1"/>
          </p:cNvSpPr>
          <p:nvPr>
            <p:ph type="dt" sz="half" idx="10"/>
          </p:nvPr>
        </p:nvSpPr>
        <p:spPr/>
        <p:txBody>
          <a:bodyPr/>
          <a:lstStyle/>
          <a:p>
            <a:fld id="{446A582A-26C6-4984-B728-AE7AF366FAA3}" type="datetime1">
              <a:rPr lang="en-US" smtClean="0"/>
              <a:t>12/1/2021</a:t>
            </a:fld>
            <a:endParaRPr lang="en-US"/>
          </a:p>
        </p:txBody>
      </p:sp>
    </p:spTree>
    <p:extLst>
      <p:ext uri="{BB962C8B-B14F-4D97-AF65-F5344CB8AC3E}">
        <p14:creationId xmlns:p14="http://schemas.microsoft.com/office/powerpoint/2010/main" val="2782617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38" y="914400"/>
            <a:ext cx="8794262" cy="4800600"/>
          </a:xfr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30</a:t>
            </a:fld>
            <a:endParaRPr lang="en-US"/>
          </a:p>
        </p:txBody>
      </p:sp>
      <p:sp>
        <p:nvSpPr>
          <p:cNvPr id="5" name="Date Placeholder 4"/>
          <p:cNvSpPr>
            <a:spLocks noGrp="1"/>
          </p:cNvSpPr>
          <p:nvPr>
            <p:ph type="dt" sz="half" idx="10"/>
          </p:nvPr>
        </p:nvSpPr>
        <p:spPr/>
        <p:txBody>
          <a:bodyPr/>
          <a:lstStyle/>
          <a:p>
            <a:fld id="{37A20851-01C2-4B8D-966B-4411A77BDCCA}" type="datetime1">
              <a:rPr lang="en-US" smtClean="0"/>
              <a:t>12/1/2021</a:t>
            </a:fld>
            <a:endParaRPr lang="en-US"/>
          </a:p>
        </p:txBody>
      </p:sp>
    </p:spTree>
    <p:extLst>
      <p:ext uri="{BB962C8B-B14F-4D97-AF65-F5344CB8AC3E}">
        <p14:creationId xmlns:p14="http://schemas.microsoft.com/office/powerpoint/2010/main" val="845874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38443"/>
            <a:ext cx="9144000" cy="4781114"/>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
        <p:nvSpPr>
          <p:cNvPr id="5" name="Date Placeholder 4"/>
          <p:cNvSpPr>
            <a:spLocks noGrp="1"/>
          </p:cNvSpPr>
          <p:nvPr>
            <p:ph type="dt" sz="half" idx="10"/>
          </p:nvPr>
        </p:nvSpPr>
        <p:spPr/>
        <p:txBody>
          <a:bodyPr/>
          <a:lstStyle/>
          <a:p>
            <a:fld id="{A7D909C7-862D-4F9E-93D3-B1373892295D}" type="datetime1">
              <a:rPr lang="en-US" smtClean="0"/>
              <a:t>12/1/2021</a:t>
            </a:fld>
            <a:endParaRPr lang="en-US"/>
          </a:p>
        </p:txBody>
      </p:sp>
    </p:spTree>
    <p:extLst>
      <p:ext uri="{BB962C8B-B14F-4D97-AF65-F5344CB8AC3E}">
        <p14:creationId xmlns:p14="http://schemas.microsoft.com/office/powerpoint/2010/main" val="2782617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56" y="1371600"/>
            <a:ext cx="8664244" cy="4745123"/>
          </a:xfrm>
        </p:spPr>
      </p:pic>
      <p:sp>
        <p:nvSpPr>
          <p:cNvPr id="8" name="TextBox 7"/>
          <p:cNvSpPr txBox="1"/>
          <p:nvPr/>
        </p:nvSpPr>
        <p:spPr>
          <a:xfrm>
            <a:off x="2286000" y="2281535"/>
            <a:ext cx="6019800" cy="461665"/>
          </a:xfrm>
          <a:prstGeom prst="rect">
            <a:avLst/>
          </a:prstGeom>
          <a:noFill/>
        </p:spPr>
        <p:txBody>
          <a:bodyPr wrap="square" rtlCol="0">
            <a:spAutoFit/>
          </a:bodyPr>
          <a:lstStyle/>
          <a:p>
            <a:r>
              <a:rPr lang="en-US" sz="2400" b="1" dirty="0" smtClean="0">
                <a:solidFill>
                  <a:srgbClr val="FFFF00"/>
                </a:solidFill>
                <a:latin typeface="Bookman Old Style" pitchFamily="18" charset="0"/>
              </a:rPr>
              <a:t>Array Representation</a:t>
            </a:r>
            <a:endParaRPr lang="en-US" sz="2400" b="1" dirty="0">
              <a:solidFill>
                <a:srgbClr val="FFFF00"/>
              </a:solidFill>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32</a:t>
            </a:fld>
            <a:endParaRPr lang="en-US"/>
          </a:p>
        </p:txBody>
      </p:sp>
      <p:sp>
        <p:nvSpPr>
          <p:cNvPr id="4" name="Date Placeholder 3"/>
          <p:cNvSpPr>
            <a:spLocks noGrp="1"/>
          </p:cNvSpPr>
          <p:nvPr>
            <p:ph type="dt" sz="half" idx="10"/>
          </p:nvPr>
        </p:nvSpPr>
        <p:spPr/>
        <p:txBody>
          <a:bodyPr/>
          <a:lstStyle/>
          <a:p>
            <a:fld id="{C9F9349E-12CC-49FA-9904-C35FB0E65727}" type="datetime1">
              <a:rPr lang="en-US" smtClean="0"/>
              <a:t>12/1/2021</a:t>
            </a:fld>
            <a:endParaRPr lang="en-US"/>
          </a:p>
        </p:txBody>
      </p:sp>
    </p:spTree>
    <p:extLst>
      <p:ext uri="{BB962C8B-B14F-4D97-AF65-F5344CB8AC3E}">
        <p14:creationId xmlns:p14="http://schemas.microsoft.com/office/powerpoint/2010/main" val="2782617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97" y="1524000"/>
            <a:ext cx="8727403" cy="4425913"/>
          </a:xfrm>
        </p:spPr>
      </p:pic>
      <p:sp>
        <p:nvSpPr>
          <p:cNvPr id="6" name="TextBox 5"/>
          <p:cNvSpPr txBox="1"/>
          <p:nvPr/>
        </p:nvSpPr>
        <p:spPr>
          <a:xfrm>
            <a:off x="2286000" y="2281535"/>
            <a:ext cx="6019800" cy="461665"/>
          </a:xfrm>
          <a:prstGeom prst="rect">
            <a:avLst/>
          </a:prstGeom>
          <a:noFill/>
        </p:spPr>
        <p:txBody>
          <a:bodyPr wrap="square" rtlCol="0">
            <a:spAutoFit/>
          </a:bodyPr>
          <a:lstStyle/>
          <a:p>
            <a:r>
              <a:rPr lang="en-US" sz="2400" b="1" dirty="0" smtClean="0">
                <a:solidFill>
                  <a:srgbClr val="FFFF00"/>
                </a:solidFill>
                <a:latin typeface="Bookman Old Style" pitchFamily="18" charset="0"/>
              </a:rPr>
              <a:t>Array Representation</a:t>
            </a:r>
            <a:endParaRPr lang="en-US" sz="2400" b="1" dirty="0">
              <a:solidFill>
                <a:srgbClr val="FFFF00"/>
              </a:solidFill>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33</a:t>
            </a:fld>
            <a:endParaRPr lang="en-US"/>
          </a:p>
        </p:txBody>
      </p:sp>
      <p:sp>
        <p:nvSpPr>
          <p:cNvPr id="4" name="Date Placeholder 3"/>
          <p:cNvSpPr>
            <a:spLocks noGrp="1"/>
          </p:cNvSpPr>
          <p:nvPr>
            <p:ph type="dt" sz="half" idx="10"/>
          </p:nvPr>
        </p:nvSpPr>
        <p:spPr/>
        <p:txBody>
          <a:bodyPr/>
          <a:lstStyle/>
          <a:p>
            <a:fld id="{8EC69C7C-F301-4BD8-9B13-DC5117FC431C}" type="datetime1">
              <a:rPr lang="en-US" smtClean="0"/>
              <a:t>12/1/2021</a:t>
            </a:fld>
            <a:endParaRPr lang="en-US"/>
          </a:p>
        </p:txBody>
      </p:sp>
    </p:spTree>
    <p:extLst>
      <p:ext uri="{BB962C8B-B14F-4D97-AF65-F5344CB8AC3E}">
        <p14:creationId xmlns:p14="http://schemas.microsoft.com/office/powerpoint/2010/main" val="420215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8235145" cy="6858000"/>
          </a:xfrm>
        </p:spPr>
      </p:pic>
      <p:sp>
        <p:nvSpPr>
          <p:cNvPr id="5" name="TextBox 4"/>
          <p:cNvSpPr txBox="1"/>
          <p:nvPr/>
        </p:nvSpPr>
        <p:spPr>
          <a:xfrm>
            <a:off x="5334000" y="845403"/>
            <a:ext cx="2798618" cy="830997"/>
          </a:xfrm>
          <a:prstGeom prst="rect">
            <a:avLst/>
          </a:prstGeom>
          <a:noFill/>
        </p:spPr>
        <p:txBody>
          <a:bodyPr wrap="square" rtlCol="0">
            <a:spAutoFit/>
          </a:bodyPr>
          <a:lstStyle/>
          <a:p>
            <a:r>
              <a:rPr lang="en-US" sz="2400" b="1" dirty="0" smtClean="0">
                <a:solidFill>
                  <a:srgbClr val="FFFF00"/>
                </a:solidFill>
                <a:latin typeface="Bookman Old Style" pitchFamily="18" charset="0"/>
              </a:rPr>
              <a:t>Linked list Representation</a:t>
            </a:r>
            <a:endParaRPr lang="en-US" sz="2400" b="1" dirty="0">
              <a:solidFill>
                <a:srgbClr val="FFFF00"/>
              </a:solidFill>
              <a:latin typeface="Bookman Old Style" pitchFamily="18" charset="0"/>
            </a:endParaRPr>
          </a:p>
        </p:txBody>
      </p:sp>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
        <p:nvSpPr>
          <p:cNvPr id="6" name="Date Placeholder 5"/>
          <p:cNvSpPr>
            <a:spLocks noGrp="1"/>
          </p:cNvSpPr>
          <p:nvPr>
            <p:ph type="dt" sz="half" idx="10"/>
          </p:nvPr>
        </p:nvSpPr>
        <p:spPr/>
        <p:txBody>
          <a:bodyPr/>
          <a:lstStyle/>
          <a:p>
            <a:fld id="{262B4CD9-17BE-4B2F-928B-AADFBB954C8B}" type="datetime1">
              <a:rPr lang="en-US" smtClean="0"/>
              <a:t>12/1/2021</a:t>
            </a:fld>
            <a:endParaRPr lang="en-US"/>
          </a:p>
        </p:txBody>
      </p:sp>
    </p:spTree>
    <p:extLst>
      <p:ext uri="{BB962C8B-B14F-4D97-AF65-F5344CB8AC3E}">
        <p14:creationId xmlns:p14="http://schemas.microsoft.com/office/powerpoint/2010/main" val="420215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47800"/>
            <a:ext cx="4572000" cy="5410200"/>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600200"/>
            <a:ext cx="4696691" cy="5257800"/>
          </a:xfrm>
          <a:prstGeom prst="rect">
            <a:avLst/>
          </a:prstGeom>
        </p:spPr>
      </p:pic>
      <p:sp>
        <p:nvSpPr>
          <p:cNvPr id="5" name="TextBox 4"/>
          <p:cNvSpPr txBox="1"/>
          <p:nvPr/>
        </p:nvSpPr>
        <p:spPr>
          <a:xfrm>
            <a:off x="0" y="845403"/>
            <a:ext cx="4343399" cy="830997"/>
          </a:xfrm>
          <a:prstGeom prst="rect">
            <a:avLst/>
          </a:prstGeom>
          <a:noFill/>
        </p:spPr>
        <p:txBody>
          <a:bodyPr wrap="square" rtlCol="0">
            <a:spAutoFit/>
          </a:bodyPr>
          <a:lstStyle/>
          <a:p>
            <a:r>
              <a:rPr lang="en-US" sz="2400" b="1" dirty="0" smtClean="0">
                <a:solidFill>
                  <a:srgbClr val="FF0000"/>
                </a:solidFill>
                <a:latin typeface="Bookman Old Style" pitchFamily="18" charset="0"/>
              </a:rPr>
              <a:t>3. Adjacency List of undirected graph</a:t>
            </a:r>
            <a:endParaRPr lang="en-US" sz="2400" b="1" dirty="0">
              <a:solidFill>
                <a:srgbClr val="FF0000"/>
              </a:solidFill>
              <a:latin typeface="Bookman Old Style" pitchFamily="18" charset="0"/>
            </a:endParaRPr>
          </a:p>
        </p:txBody>
      </p:sp>
      <p:sp>
        <p:nvSpPr>
          <p:cNvPr id="6" name="TextBox 5"/>
          <p:cNvSpPr txBox="1"/>
          <p:nvPr/>
        </p:nvSpPr>
        <p:spPr>
          <a:xfrm>
            <a:off x="4772891" y="914400"/>
            <a:ext cx="4294909" cy="830997"/>
          </a:xfrm>
          <a:prstGeom prst="rect">
            <a:avLst/>
          </a:prstGeom>
          <a:noFill/>
        </p:spPr>
        <p:txBody>
          <a:bodyPr wrap="square" rtlCol="0">
            <a:spAutoFit/>
          </a:bodyPr>
          <a:lstStyle/>
          <a:p>
            <a:r>
              <a:rPr lang="en-US" sz="2400" b="1" dirty="0" smtClean="0">
                <a:solidFill>
                  <a:srgbClr val="FF0000"/>
                </a:solidFill>
                <a:latin typeface="Bookman Old Style" pitchFamily="18" charset="0"/>
              </a:rPr>
              <a:t>3. Adjacency List of   directed graph</a:t>
            </a:r>
            <a:endParaRPr lang="en-US" sz="2400" b="1" dirty="0">
              <a:solidFill>
                <a:srgbClr val="FF0000"/>
              </a:solidFill>
              <a:latin typeface="Bookman Old Style" pitchFamily="18"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26842"/>
            <a:ext cx="6158344" cy="818561"/>
          </a:xfrm>
          <a:prstGeom prst="rect">
            <a:avLst/>
          </a:prstGeom>
        </p:spPr>
      </p:pic>
      <p:sp>
        <p:nvSpPr>
          <p:cNvPr id="4" name="Footer Placeholder 3"/>
          <p:cNvSpPr>
            <a:spLocks noGrp="1"/>
          </p:cNvSpPr>
          <p:nvPr>
            <p:ph type="ftr" sz="quarter" idx="11"/>
          </p:nvPr>
        </p:nvSpPr>
        <p:spPr>
          <a:xfrm>
            <a:off x="2819400" y="6356350"/>
            <a:ext cx="2895600" cy="365125"/>
          </a:xfrm>
        </p:spPr>
        <p:txBody>
          <a:bodyPr/>
          <a:lstStyle/>
          <a:p>
            <a:r>
              <a:rPr lang="en-US" smtClean="0"/>
              <a:t>Er. Jendi Bade Shrestha</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35</a:t>
            </a:fld>
            <a:endParaRPr lang="en-US"/>
          </a:p>
        </p:txBody>
      </p:sp>
      <p:sp>
        <p:nvSpPr>
          <p:cNvPr id="9" name="Date Placeholder 8"/>
          <p:cNvSpPr>
            <a:spLocks noGrp="1"/>
          </p:cNvSpPr>
          <p:nvPr>
            <p:ph type="dt" sz="half" idx="10"/>
          </p:nvPr>
        </p:nvSpPr>
        <p:spPr/>
        <p:txBody>
          <a:bodyPr/>
          <a:lstStyle/>
          <a:p>
            <a:fld id="{7BE17CA1-B2B9-4E5B-9B1A-6480D417D947}" type="datetime1">
              <a:rPr lang="en-US" smtClean="0"/>
              <a:t>12/1/2021</a:t>
            </a:fld>
            <a:endParaRPr lang="en-US"/>
          </a:p>
        </p:txBody>
      </p:sp>
    </p:spTree>
    <p:extLst>
      <p:ext uri="{BB962C8B-B14F-4D97-AF65-F5344CB8AC3E}">
        <p14:creationId xmlns:p14="http://schemas.microsoft.com/office/powerpoint/2010/main" val="420215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2575"/>
            <a:ext cx="6705600" cy="25622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95750"/>
            <a:ext cx="6705600" cy="2762250"/>
          </a:xfrm>
          <a:prstGeom prst="rect">
            <a:avLst/>
          </a:prstGeom>
        </p:spPr>
      </p:pic>
      <p:sp>
        <p:nvSpPr>
          <p:cNvPr id="6" name="Left Arrow 5"/>
          <p:cNvSpPr/>
          <p:nvPr/>
        </p:nvSpPr>
        <p:spPr>
          <a:xfrm>
            <a:off x="6934200" y="3276600"/>
            <a:ext cx="1981200" cy="14478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39000" y="4918364"/>
            <a:ext cx="1524000" cy="584775"/>
          </a:xfrm>
          <a:prstGeom prst="rect">
            <a:avLst/>
          </a:prstGeom>
          <a:noFill/>
        </p:spPr>
        <p:txBody>
          <a:bodyPr wrap="square" rtlCol="0">
            <a:spAutoFit/>
          </a:bodyPr>
          <a:lstStyle/>
          <a:p>
            <a:r>
              <a:rPr lang="en-US" sz="3200" b="1" dirty="0" smtClean="0">
                <a:solidFill>
                  <a:srgbClr val="FF0000"/>
                </a:solidFill>
                <a:latin typeface="Bookman Old Style" pitchFamily="18" charset="0"/>
              </a:rPr>
              <a:t>Trees</a:t>
            </a:r>
            <a:endParaRPr lang="en-US" sz="3200" b="1" dirty="0">
              <a:solidFill>
                <a:srgbClr val="FF0000"/>
              </a:solidFill>
              <a:latin typeface="Bookman Old Style" pitchFamily="18" charset="0"/>
            </a:endParaRPr>
          </a:p>
        </p:txBody>
      </p:sp>
      <p:sp>
        <p:nvSpPr>
          <p:cNvPr id="9" name="TextBox 8"/>
          <p:cNvSpPr txBox="1"/>
          <p:nvPr/>
        </p:nvSpPr>
        <p:spPr>
          <a:xfrm>
            <a:off x="76200" y="95071"/>
            <a:ext cx="9144000" cy="1323439"/>
          </a:xfrm>
          <a:prstGeom prst="rect">
            <a:avLst/>
          </a:prstGeom>
          <a:noFill/>
        </p:spPr>
        <p:txBody>
          <a:bodyPr wrap="square" rtlCol="0">
            <a:spAutoFit/>
          </a:bodyPr>
          <a:lstStyle/>
          <a:p>
            <a:r>
              <a:rPr lang="en-US" sz="3200" b="1" dirty="0" smtClean="0">
                <a:solidFill>
                  <a:srgbClr val="FF0000"/>
                </a:solidFill>
                <a:latin typeface="Bookman Old Style" pitchFamily="18" charset="0"/>
              </a:rPr>
              <a:t>Tree:</a:t>
            </a:r>
          </a:p>
          <a:p>
            <a:pPr marL="342900" indent="-342900">
              <a:buFont typeface="Wingdings" pitchFamily="2" charset="2"/>
              <a:buChar char="§"/>
            </a:pPr>
            <a:r>
              <a:rPr lang="en-US" sz="2400" dirty="0" smtClean="0">
                <a:latin typeface="Bookman Old Style" pitchFamily="18" charset="0"/>
              </a:rPr>
              <a:t>A connected graph is a tree if there are no cycle in it.</a:t>
            </a:r>
          </a:p>
          <a:p>
            <a:pPr marL="342900" indent="-342900">
              <a:buFont typeface="Wingdings" pitchFamily="2" charset="2"/>
              <a:buChar char="§"/>
            </a:pPr>
            <a:r>
              <a:rPr lang="en-US" sz="2400" dirty="0" smtClean="0">
                <a:latin typeface="Bookman Old Style" pitchFamily="18" charset="0"/>
              </a:rPr>
              <a:t>A tree with n vertices has exactly n-1 edges.</a:t>
            </a:r>
            <a:endParaRPr lang="en-US" sz="2400" dirty="0">
              <a:latin typeface="Bookman Old Style" pitchFamily="18" charset="0"/>
            </a:endParaRPr>
          </a:p>
        </p:txBody>
      </p:sp>
      <p:sp>
        <p:nvSpPr>
          <p:cNvPr id="12" name="Slide Number Placeholder 11"/>
          <p:cNvSpPr>
            <a:spLocks noGrp="1"/>
          </p:cNvSpPr>
          <p:nvPr>
            <p:ph type="sldNum" sz="quarter" idx="12"/>
          </p:nvPr>
        </p:nvSpPr>
        <p:spPr/>
        <p:txBody>
          <a:bodyPr/>
          <a:lstStyle/>
          <a:p>
            <a:fld id="{B6F15528-21DE-4FAA-801E-634DDDAF4B2B}" type="slidenum">
              <a:rPr lang="en-US" smtClean="0"/>
              <a:pPr/>
              <a:t>36</a:t>
            </a:fld>
            <a:endParaRPr lang="en-US"/>
          </a:p>
        </p:txBody>
      </p:sp>
      <p:sp>
        <p:nvSpPr>
          <p:cNvPr id="2" name="Date Placeholder 1"/>
          <p:cNvSpPr>
            <a:spLocks noGrp="1"/>
          </p:cNvSpPr>
          <p:nvPr>
            <p:ph type="dt" sz="half" idx="10"/>
          </p:nvPr>
        </p:nvSpPr>
        <p:spPr/>
        <p:txBody>
          <a:bodyPr/>
          <a:lstStyle/>
          <a:p>
            <a:fld id="{222BF571-5B0E-4753-AB12-3113B0477CFF}" type="datetime1">
              <a:rPr lang="en-US" smtClean="0"/>
              <a:t>12/1/2021</a:t>
            </a:fld>
            <a:endParaRPr lang="en-US"/>
          </a:p>
        </p:txBody>
      </p:sp>
      <p:sp>
        <p:nvSpPr>
          <p:cNvPr id="4" name="Footer Placeholder 3"/>
          <p:cNvSpPr>
            <a:spLocks noGrp="1"/>
          </p:cNvSpPr>
          <p:nvPr>
            <p:ph type="ftr" sz="quarter" idx="11"/>
          </p:nvPr>
        </p:nvSpPr>
        <p:spPr/>
        <p:txBody>
          <a:bodyPr/>
          <a:lstStyle/>
          <a:p>
            <a:r>
              <a:rPr lang="en-US" smtClean="0"/>
              <a:t>Er. Jendi Bade Shrestha</a:t>
            </a:r>
            <a:endParaRPr lang="en-US"/>
          </a:p>
        </p:txBody>
      </p:sp>
    </p:spTree>
    <p:extLst>
      <p:ext uri="{BB962C8B-B14F-4D97-AF65-F5344CB8AC3E}">
        <p14:creationId xmlns:p14="http://schemas.microsoft.com/office/powerpoint/2010/main" val="420215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10" y="65956"/>
            <a:ext cx="7072590" cy="3439244"/>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05200"/>
            <a:ext cx="7086601" cy="3352799"/>
          </a:xfrm>
          <a:prstGeom prst="rect">
            <a:avLst/>
          </a:prstGeom>
        </p:spPr>
      </p:pic>
      <p:sp>
        <p:nvSpPr>
          <p:cNvPr id="5" name="Left Arrow 4"/>
          <p:cNvSpPr/>
          <p:nvPr/>
        </p:nvSpPr>
        <p:spPr>
          <a:xfrm>
            <a:off x="7200900" y="3048000"/>
            <a:ext cx="1790700" cy="1295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391400" y="4419600"/>
            <a:ext cx="1752600" cy="461665"/>
          </a:xfrm>
          <a:prstGeom prst="rect">
            <a:avLst/>
          </a:prstGeom>
          <a:noFill/>
        </p:spPr>
        <p:txBody>
          <a:bodyPr wrap="square" rtlCol="0">
            <a:spAutoFit/>
          </a:bodyPr>
          <a:lstStyle/>
          <a:p>
            <a:r>
              <a:rPr lang="en-US" sz="2400" b="1" dirty="0" smtClean="0">
                <a:solidFill>
                  <a:srgbClr val="FF0000"/>
                </a:solidFill>
                <a:latin typeface="Bookman Old Style" pitchFamily="18" charset="0"/>
              </a:rPr>
              <a:t>Not Trees</a:t>
            </a:r>
            <a:endParaRPr lang="en-US" sz="2400" b="1" dirty="0">
              <a:solidFill>
                <a:srgbClr val="FF0000"/>
              </a:solidFill>
              <a:latin typeface="Bookman Old Style" pitchFamily="18" charset="0"/>
            </a:endParaRPr>
          </a:p>
        </p:txBody>
      </p:sp>
      <p:sp>
        <p:nvSpPr>
          <p:cNvPr id="7" name="Footer Placeholder 6"/>
          <p:cNvSpPr>
            <a:spLocks noGrp="1"/>
          </p:cNvSpPr>
          <p:nvPr>
            <p:ph type="ftr" sz="quarter" idx="11"/>
          </p:nvPr>
        </p:nvSpPr>
        <p:spPr/>
        <p:txBody>
          <a:bodyPr/>
          <a:lstStyle/>
          <a:p>
            <a:r>
              <a:rPr lang="en-US" smtClean="0"/>
              <a:t>Er. Jendi Bade Shrestha</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37</a:t>
            </a:fld>
            <a:endParaRPr lang="en-US"/>
          </a:p>
        </p:txBody>
      </p:sp>
      <p:sp>
        <p:nvSpPr>
          <p:cNvPr id="4" name="Date Placeholder 3"/>
          <p:cNvSpPr>
            <a:spLocks noGrp="1"/>
          </p:cNvSpPr>
          <p:nvPr>
            <p:ph type="dt" sz="half" idx="10"/>
          </p:nvPr>
        </p:nvSpPr>
        <p:spPr/>
        <p:txBody>
          <a:bodyPr/>
          <a:lstStyle/>
          <a:p>
            <a:fld id="{119F5B61-19E2-4A7B-B108-B8B7731537E2}" type="datetime1">
              <a:rPr lang="en-US" smtClean="0"/>
              <a:t>12/1/2021</a:t>
            </a:fld>
            <a:endParaRPr lang="en-US"/>
          </a:p>
        </p:txBody>
      </p:sp>
    </p:spTree>
    <p:extLst>
      <p:ext uri="{BB962C8B-B14F-4D97-AF65-F5344CB8AC3E}">
        <p14:creationId xmlns:p14="http://schemas.microsoft.com/office/powerpoint/2010/main" val="420215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927"/>
            <a:ext cx="9144000" cy="6851073"/>
          </a:xfrm>
        </p:spPr>
        <p:txBody>
          <a:bodyPr/>
          <a:lstStyle/>
          <a:p>
            <a:pPr marL="0" indent="0">
              <a:buNone/>
            </a:pPr>
            <a:r>
              <a:rPr lang="en-US" b="1" dirty="0" smtClean="0">
                <a:solidFill>
                  <a:srgbClr val="FF0000"/>
                </a:solidFill>
                <a:latin typeface="Bookman Old Style" pitchFamily="18" charset="0"/>
              </a:rPr>
              <a:t>Forest: </a:t>
            </a:r>
          </a:p>
          <a:p>
            <a:pPr>
              <a:buFont typeface="Wingdings" pitchFamily="2" charset="2"/>
              <a:buChar char="§"/>
            </a:pPr>
            <a:r>
              <a:rPr lang="en-US" sz="2400" dirty="0" smtClean="0">
                <a:latin typeface="Bookman Old Style" pitchFamily="18" charset="0"/>
              </a:rPr>
              <a:t>A forest is a </a:t>
            </a:r>
            <a:r>
              <a:rPr lang="en-US" sz="2400" b="1" dirty="0" smtClean="0">
                <a:latin typeface="Bookman Old Style" pitchFamily="18" charset="0"/>
              </a:rPr>
              <a:t>disjoint</a:t>
            </a:r>
            <a:r>
              <a:rPr lang="en-US" sz="2400" dirty="0" smtClean="0">
                <a:latin typeface="Bookman Old Style" pitchFamily="18" charset="0"/>
              </a:rPr>
              <a:t> union of trees.</a:t>
            </a:r>
          </a:p>
          <a:p>
            <a:pPr>
              <a:buFont typeface="Wingdings" pitchFamily="2" charset="2"/>
              <a:buChar char="§"/>
            </a:pPr>
            <a:r>
              <a:rPr lang="en-US" sz="2400" dirty="0" smtClean="0">
                <a:latin typeface="Bookman Old Style" pitchFamily="18" charset="0"/>
              </a:rPr>
              <a:t>In a forest, there is at most one path between any two vertices.</a:t>
            </a:r>
          </a:p>
          <a:p>
            <a:pPr>
              <a:buFont typeface="Wingdings" pitchFamily="2" charset="2"/>
              <a:buChar char="§"/>
            </a:pPr>
            <a:endParaRPr lang="en-US" sz="2400" dirty="0" smtClean="0">
              <a:latin typeface="Bookman Old Style" pitchFamily="18" charset="0"/>
            </a:endParaRPr>
          </a:p>
          <a:p>
            <a:pPr marL="0" indent="0">
              <a:buNone/>
            </a:pP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8800"/>
            <a:ext cx="5943600" cy="2438400"/>
          </a:xfrm>
          <a:prstGeom prst="rect">
            <a:avLst/>
          </a:prstGeom>
        </p:spPr>
      </p:pic>
      <p:sp>
        <p:nvSpPr>
          <p:cNvPr id="8" name="TextBox 7"/>
          <p:cNvSpPr txBox="1"/>
          <p:nvPr/>
        </p:nvSpPr>
        <p:spPr>
          <a:xfrm>
            <a:off x="5943600" y="2644914"/>
            <a:ext cx="3200400" cy="707886"/>
          </a:xfrm>
          <a:prstGeom prst="rect">
            <a:avLst/>
          </a:prstGeom>
          <a:noFill/>
        </p:spPr>
        <p:txBody>
          <a:bodyPr wrap="square" rtlCol="0">
            <a:spAutoFit/>
          </a:bodyPr>
          <a:lstStyle/>
          <a:p>
            <a:r>
              <a:rPr lang="en-US" sz="2000" b="1" dirty="0" smtClean="0">
                <a:latin typeface="Bookman Old Style" pitchFamily="18" charset="0"/>
              </a:rPr>
              <a:t>In this forest there are 3 Trees.</a:t>
            </a:r>
            <a:endParaRPr lang="en-US" sz="2000" b="1" dirty="0">
              <a:latin typeface="Bookman Old Style" pitchFamily="18" charset="0"/>
            </a:endParaRPr>
          </a:p>
        </p:txBody>
      </p:sp>
      <p:sp>
        <p:nvSpPr>
          <p:cNvPr id="9" name="TextBox 8"/>
          <p:cNvSpPr txBox="1"/>
          <p:nvPr/>
        </p:nvSpPr>
        <p:spPr>
          <a:xfrm>
            <a:off x="5943600" y="5007114"/>
            <a:ext cx="3200400" cy="707886"/>
          </a:xfrm>
          <a:prstGeom prst="rect">
            <a:avLst/>
          </a:prstGeom>
          <a:noFill/>
        </p:spPr>
        <p:txBody>
          <a:bodyPr wrap="square" rtlCol="0">
            <a:spAutoFit/>
          </a:bodyPr>
          <a:lstStyle/>
          <a:p>
            <a:r>
              <a:rPr lang="en-US" sz="2000" b="1" dirty="0" smtClean="0">
                <a:latin typeface="Bookman Old Style" pitchFamily="18" charset="0"/>
              </a:rPr>
              <a:t>In this forest there are 4 Trees.</a:t>
            </a:r>
            <a:endParaRPr lang="en-US" sz="2000" b="1" dirty="0">
              <a:latin typeface="Bookman Old Style"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91000"/>
            <a:ext cx="5943600" cy="2667000"/>
          </a:xfrm>
          <a:prstGeom prst="rect">
            <a:avLst/>
          </a:prstGeom>
        </p:spPr>
      </p:pic>
      <p:sp>
        <p:nvSpPr>
          <p:cNvPr id="11" name="Footer Placeholder 10"/>
          <p:cNvSpPr>
            <a:spLocks noGrp="1"/>
          </p:cNvSpPr>
          <p:nvPr>
            <p:ph type="ftr" sz="quarter" idx="11"/>
          </p:nvPr>
        </p:nvSpPr>
        <p:spPr/>
        <p:txBody>
          <a:bodyPr/>
          <a:lstStyle/>
          <a:p>
            <a:r>
              <a:rPr lang="en-US" smtClean="0"/>
              <a:t>Er. Jendi Bade Shrestha</a:t>
            </a:r>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pPr/>
              <a:t>38</a:t>
            </a:fld>
            <a:endParaRPr lang="en-US"/>
          </a:p>
        </p:txBody>
      </p:sp>
      <p:sp>
        <p:nvSpPr>
          <p:cNvPr id="2" name="Date Placeholder 1"/>
          <p:cNvSpPr>
            <a:spLocks noGrp="1"/>
          </p:cNvSpPr>
          <p:nvPr>
            <p:ph type="dt" sz="half" idx="10"/>
          </p:nvPr>
        </p:nvSpPr>
        <p:spPr/>
        <p:txBody>
          <a:bodyPr/>
          <a:lstStyle/>
          <a:p>
            <a:fld id="{2CC70938-DA81-43CA-95DD-D62C0A6BDA7F}" type="datetime1">
              <a:rPr lang="en-US" smtClean="0"/>
              <a:t>12/1/2021</a:t>
            </a:fld>
            <a:endParaRPr lang="en-US"/>
          </a:p>
        </p:txBody>
      </p:sp>
    </p:spTree>
    <p:extLst>
      <p:ext uri="{BB962C8B-B14F-4D97-AF65-F5344CB8AC3E}">
        <p14:creationId xmlns:p14="http://schemas.microsoft.com/office/powerpoint/2010/main" val="420215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9144000" cy="6858000"/>
          </a:xfrm>
        </p:spPr>
        <p:txBody>
          <a:bodyPr>
            <a:normAutofit/>
          </a:bodyPr>
          <a:lstStyle/>
          <a:p>
            <a:pPr marL="0" indent="0">
              <a:buNone/>
            </a:pPr>
            <a:r>
              <a:rPr lang="en-US" sz="2400" b="1" dirty="0" smtClean="0">
                <a:solidFill>
                  <a:srgbClr val="FF0000"/>
                </a:solidFill>
                <a:latin typeface="Bookman Old Style" pitchFamily="18" charset="0"/>
              </a:rPr>
              <a:t>Spanning Tree:</a:t>
            </a:r>
          </a:p>
          <a:p>
            <a:pPr>
              <a:buFont typeface="Wingdings" pitchFamily="2" charset="2"/>
              <a:buChar char="§"/>
            </a:pPr>
            <a:r>
              <a:rPr lang="en-US" sz="2400" dirty="0" smtClean="0">
                <a:latin typeface="Bookman Old Style" pitchFamily="18" charset="0"/>
              </a:rPr>
              <a:t>Sub graph T of connected graph G is a spanning tree of G. </a:t>
            </a:r>
          </a:p>
          <a:p>
            <a:pPr marL="800100" lvl="2" indent="0">
              <a:buNone/>
            </a:pPr>
            <a:r>
              <a:rPr lang="en-US" dirty="0" smtClean="0">
                <a:latin typeface="Bookman Old Style" pitchFamily="18" charset="0"/>
              </a:rPr>
              <a:t>Where,</a:t>
            </a:r>
          </a:p>
          <a:p>
            <a:pPr lvl="2"/>
            <a:r>
              <a:rPr lang="en-US" dirty="0" smtClean="0">
                <a:latin typeface="Bookman Old Style" pitchFamily="18" charset="0"/>
              </a:rPr>
              <a:t>T should contains all the vertices of G.</a:t>
            </a:r>
          </a:p>
          <a:p>
            <a:pPr lvl="2"/>
            <a:r>
              <a:rPr lang="en-US" dirty="0" smtClean="0">
                <a:latin typeface="Bookman Old Style" pitchFamily="18" charset="0"/>
              </a:rPr>
              <a:t>T should be a Tree.</a:t>
            </a:r>
          </a:p>
          <a:p>
            <a:pPr marL="0" indent="0">
              <a:buNone/>
            </a:pPr>
            <a:endParaRPr lang="en-US" sz="2400" dirty="0">
              <a:latin typeface="Bookman Old Style"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743200"/>
            <a:ext cx="3505200" cy="2961071"/>
          </a:xfrm>
          <a:prstGeom prst="rect">
            <a:avLst/>
          </a:prstGeom>
        </p:spPr>
      </p:pic>
      <p:sp>
        <p:nvSpPr>
          <p:cNvPr id="5" name="TextBox 4"/>
          <p:cNvSpPr txBox="1"/>
          <p:nvPr/>
        </p:nvSpPr>
        <p:spPr>
          <a:xfrm>
            <a:off x="3886200" y="4953000"/>
            <a:ext cx="685800" cy="523220"/>
          </a:xfrm>
          <a:prstGeom prst="rect">
            <a:avLst/>
          </a:prstGeom>
          <a:noFill/>
        </p:spPr>
        <p:txBody>
          <a:bodyPr wrap="square" rtlCol="0">
            <a:spAutoFit/>
          </a:bodyPr>
          <a:lstStyle/>
          <a:p>
            <a:r>
              <a:rPr lang="en-US" sz="2800" b="1" dirty="0" smtClean="0"/>
              <a:t>‘G’</a:t>
            </a:r>
            <a:endParaRPr lang="en-US" sz="2800" b="1" dirty="0"/>
          </a:p>
        </p:txBody>
      </p:sp>
      <p:sp>
        <p:nvSpPr>
          <p:cNvPr id="6" name="Footer Placeholder 5"/>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39</a:t>
            </a:fld>
            <a:endParaRPr lang="en-US"/>
          </a:p>
        </p:txBody>
      </p:sp>
      <p:sp>
        <p:nvSpPr>
          <p:cNvPr id="2" name="Date Placeholder 1"/>
          <p:cNvSpPr>
            <a:spLocks noGrp="1"/>
          </p:cNvSpPr>
          <p:nvPr>
            <p:ph type="dt" sz="half" idx="10"/>
          </p:nvPr>
        </p:nvSpPr>
        <p:spPr/>
        <p:txBody>
          <a:bodyPr/>
          <a:lstStyle/>
          <a:p>
            <a:fld id="{27A8C299-E2F2-4B91-9FBF-7EAB32928ADA}" type="datetime1">
              <a:rPr lang="en-US" smtClean="0"/>
              <a:t>12/1/2021</a:t>
            </a:fld>
            <a:endParaRPr lang="en-US"/>
          </a:p>
        </p:txBody>
      </p:sp>
    </p:spTree>
    <p:extLst>
      <p:ext uri="{BB962C8B-B14F-4D97-AF65-F5344CB8AC3E}">
        <p14:creationId xmlns:p14="http://schemas.microsoft.com/office/powerpoint/2010/main" val="4202157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709" y="609600"/>
            <a:ext cx="8988581" cy="5486399"/>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
        <p:nvSpPr>
          <p:cNvPr id="5" name="Date Placeholder 4"/>
          <p:cNvSpPr>
            <a:spLocks noGrp="1"/>
          </p:cNvSpPr>
          <p:nvPr>
            <p:ph type="dt" sz="half" idx="10"/>
          </p:nvPr>
        </p:nvSpPr>
        <p:spPr/>
        <p:txBody>
          <a:bodyPr/>
          <a:lstStyle/>
          <a:p>
            <a:fld id="{0CF5CAEA-F8D3-4537-A432-B11E2C4B11A1}" type="datetime1">
              <a:rPr lang="en-US" smtClean="0"/>
              <a:t>12/1/2021</a:t>
            </a:fld>
            <a:endParaRPr lang="en-US"/>
          </a:p>
        </p:txBody>
      </p:sp>
    </p:spTree>
    <p:extLst>
      <p:ext uri="{BB962C8B-B14F-4D97-AF65-F5344CB8AC3E}">
        <p14:creationId xmlns:p14="http://schemas.microsoft.com/office/powerpoint/2010/main" val="2782617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9144000" cy="6858000"/>
          </a:xfrm>
        </p:spPr>
        <p:txBody>
          <a:bodyPr>
            <a:normAutofit/>
          </a:bodyPr>
          <a:lstStyle/>
          <a:p>
            <a:pPr marL="0" indent="0">
              <a:buNone/>
            </a:pPr>
            <a:r>
              <a:rPr lang="en-US" sz="2400" b="1" dirty="0" smtClean="0">
                <a:latin typeface="Bookman Old Style" pitchFamily="18" charset="0"/>
              </a:rPr>
              <a:t>Many possible Spanning Trees of connected graph G are as follows:</a:t>
            </a:r>
          </a:p>
          <a:p>
            <a:pPr marL="0" indent="0">
              <a:buNone/>
            </a:pPr>
            <a:endParaRPr lang="en-US" sz="2400" dirty="0">
              <a:latin typeface="Bookman Old Style"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3937"/>
            <a:ext cx="7696199" cy="248224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06180"/>
            <a:ext cx="7696199" cy="2365738"/>
          </a:xfrm>
          <a:prstGeom prst="rect">
            <a:avLst/>
          </a:prstGeom>
        </p:spPr>
      </p:pic>
      <p:sp>
        <p:nvSpPr>
          <p:cNvPr id="6" name="Footer Placeholder 5"/>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40</a:t>
            </a:fld>
            <a:endParaRPr lang="en-US"/>
          </a:p>
        </p:txBody>
      </p:sp>
      <p:sp>
        <p:nvSpPr>
          <p:cNvPr id="3" name="Date Placeholder 2"/>
          <p:cNvSpPr>
            <a:spLocks noGrp="1"/>
          </p:cNvSpPr>
          <p:nvPr>
            <p:ph type="dt" sz="half" idx="10"/>
          </p:nvPr>
        </p:nvSpPr>
        <p:spPr/>
        <p:txBody>
          <a:bodyPr/>
          <a:lstStyle/>
          <a:p>
            <a:fld id="{8EFA8534-1F68-4546-93F1-10C7E8223D88}" type="datetime1">
              <a:rPr lang="en-US" smtClean="0"/>
              <a:t>12/1/2021</a:t>
            </a:fld>
            <a:endParaRPr lang="en-US"/>
          </a:p>
        </p:txBody>
      </p:sp>
    </p:spTree>
    <p:extLst>
      <p:ext uri="{BB962C8B-B14F-4D97-AF65-F5344CB8AC3E}">
        <p14:creationId xmlns:p14="http://schemas.microsoft.com/office/powerpoint/2010/main" val="4202157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0621" y="685800"/>
            <a:ext cx="7663793" cy="5334000"/>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41</a:t>
            </a:fld>
            <a:endParaRPr lang="en-US"/>
          </a:p>
        </p:txBody>
      </p:sp>
      <p:sp>
        <p:nvSpPr>
          <p:cNvPr id="4" name="Date Placeholder 3"/>
          <p:cNvSpPr>
            <a:spLocks noGrp="1"/>
          </p:cNvSpPr>
          <p:nvPr>
            <p:ph type="dt" sz="half" idx="10"/>
          </p:nvPr>
        </p:nvSpPr>
        <p:spPr/>
        <p:txBody>
          <a:bodyPr/>
          <a:lstStyle/>
          <a:p>
            <a:fld id="{C9992C1A-0549-4F23-A9CC-E4ED0D859B1F}" type="datetime1">
              <a:rPr lang="en-US" smtClean="0"/>
              <a:t>12/1/2021</a:t>
            </a:fld>
            <a:endParaRPr lang="en-US"/>
          </a:p>
        </p:txBody>
      </p:sp>
    </p:spTree>
    <p:extLst>
      <p:ext uri="{BB962C8B-B14F-4D97-AF65-F5344CB8AC3E}">
        <p14:creationId xmlns:p14="http://schemas.microsoft.com/office/powerpoint/2010/main" val="4202157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9144000" cy="6858000"/>
          </a:xfrm>
        </p:spPr>
        <p:txBody>
          <a:bodyPr>
            <a:normAutofit/>
          </a:bodyPr>
          <a:lstStyle/>
          <a:p>
            <a:pPr marL="0" indent="0">
              <a:buNone/>
            </a:pPr>
            <a:r>
              <a:rPr lang="en-US" sz="2400" b="1" dirty="0" smtClean="0">
                <a:solidFill>
                  <a:srgbClr val="FF0000"/>
                </a:solidFill>
                <a:latin typeface="Bookman Old Style" pitchFamily="18" charset="0"/>
              </a:rPr>
              <a:t>Spanning Forest:</a:t>
            </a:r>
          </a:p>
          <a:p>
            <a:pPr marL="0" indent="0">
              <a:buNone/>
            </a:pPr>
            <a:r>
              <a:rPr lang="en-US" sz="2400" dirty="0" smtClean="0">
                <a:latin typeface="Bookman Old Style" pitchFamily="18" charset="0"/>
              </a:rPr>
              <a:t>A spanning forest is a sub graph that consists of a spanning tree corresponding to each connected component.</a:t>
            </a:r>
          </a:p>
          <a:p>
            <a:pPr marL="0" indent="0">
              <a:buNone/>
            </a:pPr>
            <a:endParaRPr lang="en-US" sz="2400" dirty="0">
              <a:latin typeface="Bookman Old Style"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6" y="1371600"/>
            <a:ext cx="7362825" cy="19812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36" y="4114800"/>
            <a:ext cx="7400925" cy="1933575"/>
          </a:xfrm>
          <a:prstGeom prst="rect">
            <a:avLst/>
          </a:prstGeom>
        </p:spPr>
      </p:pic>
      <p:sp>
        <p:nvSpPr>
          <p:cNvPr id="5" name="TextBox 4"/>
          <p:cNvSpPr txBox="1"/>
          <p:nvPr/>
        </p:nvSpPr>
        <p:spPr>
          <a:xfrm>
            <a:off x="1066800" y="3429000"/>
            <a:ext cx="2971800" cy="381000"/>
          </a:xfrm>
          <a:prstGeom prst="rect">
            <a:avLst/>
          </a:prstGeom>
          <a:noFill/>
        </p:spPr>
        <p:txBody>
          <a:bodyPr wrap="square" rtlCol="0">
            <a:spAutoFit/>
          </a:bodyPr>
          <a:lstStyle/>
          <a:p>
            <a:r>
              <a:rPr lang="en-US" b="1" dirty="0" smtClean="0"/>
              <a:t>Disconnected Graph G</a:t>
            </a:r>
            <a:endParaRPr lang="en-US" b="1" dirty="0"/>
          </a:p>
        </p:txBody>
      </p:sp>
      <p:sp>
        <p:nvSpPr>
          <p:cNvPr id="6" name="TextBox 5"/>
          <p:cNvSpPr txBox="1"/>
          <p:nvPr/>
        </p:nvSpPr>
        <p:spPr>
          <a:xfrm>
            <a:off x="1143000" y="6172200"/>
            <a:ext cx="2971800" cy="381000"/>
          </a:xfrm>
          <a:prstGeom prst="rect">
            <a:avLst/>
          </a:prstGeom>
          <a:noFill/>
        </p:spPr>
        <p:txBody>
          <a:bodyPr wrap="square" rtlCol="0">
            <a:spAutoFit/>
          </a:bodyPr>
          <a:lstStyle/>
          <a:p>
            <a:r>
              <a:rPr lang="en-US" b="1" dirty="0" smtClean="0"/>
              <a:t>A Spanning Forest of G</a:t>
            </a:r>
            <a:endParaRPr lang="en-US" b="1" dirty="0"/>
          </a:p>
        </p:txBody>
      </p:sp>
      <p:sp>
        <p:nvSpPr>
          <p:cNvPr id="7" name="Footer Placeholder 6"/>
          <p:cNvSpPr>
            <a:spLocks noGrp="1"/>
          </p:cNvSpPr>
          <p:nvPr>
            <p:ph type="ftr" sz="quarter" idx="11"/>
          </p:nvPr>
        </p:nvSpPr>
        <p:spPr/>
        <p:txBody>
          <a:bodyPr/>
          <a:lstStyle/>
          <a:p>
            <a:r>
              <a:rPr lang="en-US" smtClean="0"/>
              <a:t>Er. Jendi Bade Shrestha</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42</a:t>
            </a:fld>
            <a:endParaRPr lang="en-US"/>
          </a:p>
        </p:txBody>
      </p:sp>
      <p:sp>
        <p:nvSpPr>
          <p:cNvPr id="9" name="Date Placeholder 8"/>
          <p:cNvSpPr>
            <a:spLocks noGrp="1"/>
          </p:cNvSpPr>
          <p:nvPr>
            <p:ph type="dt" sz="half" idx="10"/>
          </p:nvPr>
        </p:nvSpPr>
        <p:spPr/>
        <p:txBody>
          <a:bodyPr/>
          <a:lstStyle/>
          <a:p>
            <a:fld id="{B0723D50-F9EB-4408-8577-2FC8BE8AD122}" type="datetime1">
              <a:rPr lang="en-US" smtClean="0"/>
              <a:t>12/1/2021</a:t>
            </a:fld>
            <a:endParaRPr lang="en-US"/>
          </a:p>
        </p:txBody>
      </p:sp>
    </p:spTree>
    <p:extLst>
      <p:ext uri="{BB962C8B-B14F-4D97-AF65-F5344CB8AC3E}">
        <p14:creationId xmlns:p14="http://schemas.microsoft.com/office/powerpoint/2010/main" val="4904691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9144000" cy="6858000"/>
          </a:xfrm>
        </p:spPr>
        <p:txBody>
          <a:bodyPr>
            <a:normAutofit/>
          </a:bodyPr>
          <a:lstStyle/>
          <a:p>
            <a:pPr marL="0" indent="0">
              <a:buNone/>
            </a:pPr>
            <a:r>
              <a:rPr lang="en-US" sz="2400" b="1" dirty="0">
                <a:solidFill>
                  <a:srgbClr val="FF0000"/>
                </a:solidFill>
                <a:latin typeface="Bookman Old Style" pitchFamily="18" charset="0"/>
              </a:rPr>
              <a:t>What is a Minimum Spanning </a:t>
            </a:r>
            <a:r>
              <a:rPr lang="en-US" sz="2400" b="1" dirty="0" smtClean="0">
                <a:solidFill>
                  <a:srgbClr val="FF0000"/>
                </a:solidFill>
                <a:latin typeface="Bookman Old Style" pitchFamily="18" charset="0"/>
              </a:rPr>
              <a:t>Tree (MST)?</a:t>
            </a:r>
            <a:endParaRPr lang="en-US" sz="2400" b="1" dirty="0">
              <a:solidFill>
                <a:srgbClr val="FF0000"/>
              </a:solidFill>
              <a:latin typeface="Bookman Old Style" pitchFamily="18" charset="0"/>
            </a:endParaRPr>
          </a:p>
          <a:p>
            <a:pPr>
              <a:buFont typeface="Wingdings" pitchFamily="2" charset="2"/>
              <a:buChar char="§"/>
            </a:pPr>
            <a:r>
              <a:rPr lang="en-US" sz="2400" dirty="0">
                <a:latin typeface="Bookman Old Style" pitchFamily="18" charset="0"/>
              </a:rPr>
              <a:t>A minimum spanning tree is a spanning tree in which the sum of the weight of the edges is as minimum as possible</a:t>
            </a:r>
            <a:r>
              <a:rPr lang="en-US" sz="2400" dirty="0" smtClean="0">
                <a:latin typeface="Bookman Old Style" pitchFamily="18" charset="0"/>
              </a:rPr>
              <a:t>.</a:t>
            </a:r>
          </a:p>
          <a:p>
            <a:pPr marL="0" indent="0" algn="ctr">
              <a:buNone/>
            </a:pPr>
            <a:r>
              <a:rPr lang="en-US" sz="2400" b="1" dirty="0" smtClean="0">
                <a:latin typeface="Bookman Old Style" pitchFamily="18" charset="0"/>
              </a:rPr>
              <a:t>or</a:t>
            </a:r>
          </a:p>
          <a:p>
            <a:pPr>
              <a:buFont typeface="Wingdings" pitchFamily="2" charset="2"/>
              <a:buChar char="§"/>
            </a:pPr>
            <a:r>
              <a:rPr lang="en-US" sz="2400" dirty="0">
                <a:latin typeface="Bookman Old Style" pitchFamily="18" charset="0"/>
              </a:rPr>
              <a:t>Minimum spanning tree is the spanning tree where the cost is minimum among all the spanning trees. </a:t>
            </a:r>
          </a:p>
          <a:p>
            <a:pPr>
              <a:buFont typeface="Wingdings" pitchFamily="2" charset="2"/>
              <a:buChar char="§"/>
            </a:pPr>
            <a:r>
              <a:rPr lang="en-US" sz="2400" dirty="0" smtClean="0">
                <a:latin typeface="Bookman Old Style" pitchFamily="18" charset="0"/>
              </a:rPr>
              <a:t>The </a:t>
            </a:r>
            <a:r>
              <a:rPr lang="en-US" sz="2400" dirty="0">
                <a:latin typeface="Bookman Old Style" pitchFamily="18" charset="0"/>
              </a:rPr>
              <a:t>cost of the spanning tree is the sum of the weights of all the edges in the tree. </a:t>
            </a:r>
            <a:endParaRPr lang="en-US" sz="2400" dirty="0" smtClean="0">
              <a:latin typeface="Bookman Old Style" pitchFamily="18" charset="0"/>
            </a:endParaRPr>
          </a:p>
          <a:p>
            <a:pPr>
              <a:buFont typeface="Wingdings" pitchFamily="2" charset="2"/>
              <a:buChar char="§"/>
            </a:pPr>
            <a:r>
              <a:rPr lang="en-US" sz="2400" dirty="0" smtClean="0">
                <a:latin typeface="Bookman Old Style" pitchFamily="18" charset="0"/>
              </a:rPr>
              <a:t>Minimum </a:t>
            </a:r>
            <a:r>
              <a:rPr lang="en-US" sz="2400" dirty="0">
                <a:latin typeface="Bookman Old Style" pitchFamily="18" charset="0"/>
              </a:rPr>
              <a:t>spanning trees are used for network designs (i.e. telephone or cable </a:t>
            </a:r>
            <a:r>
              <a:rPr lang="en-US" sz="2400" dirty="0" smtClean="0">
                <a:latin typeface="Bookman Old Style" pitchFamily="18" charset="0"/>
              </a:rPr>
              <a:t>networks, </a:t>
            </a:r>
            <a:r>
              <a:rPr lang="en-US" sz="2400" dirty="0">
                <a:latin typeface="Bookman Old Style" pitchFamily="18" charset="0"/>
              </a:rPr>
              <a:t>water supply networks, and electrical </a:t>
            </a:r>
            <a:r>
              <a:rPr lang="en-US" sz="2400" dirty="0" smtClean="0">
                <a:latin typeface="Bookman Old Style" pitchFamily="18" charset="0"/>
              </a:rPr>
              <a:t>grids).</a:t>
            </a:r>
            <a:r>
              <a:rPr lang="en-US" sz="2400" dirty="0">
                <a:latin typeface="Bookman Old Style" pitchFamily="18" charset="0"/>
              </a:rPr>
              <a:t> </a:t>
            </a:r>
            <a:r>
              <a:rPr lang="en-US" sz="2400" dirty="0" smtClean="0">
                <a:latin typeface="Bookman Old Style" pitchFamily="18" charset="0"/>
              </a:rPr>
              <a:t>An </a:t>
            </a:r>
            <a:r>
              <a:rPr lang="en-US" sz="2400" dirty="0">
                <a:latin typeface="Bookman Old Style" pitchFamily="18" charset="0"/>
              </a:rPr>
              <a:t>example is a cable company wanting to lay line to multiple </a:t>
            </a:r>
            <a:r>
              <a:rPr lang="en-US" sz="2400" dirty="0" smtClean="0">
                <a:latin typeface="Bookman Old Style" pitchFamily="18" charset="0"/>
              </a:rPr>
              <a:t>neighborhoods </a:t>
            </a:r>
            <a:r>
              <a:rPr lang="en-US" sz="2400" dirty="0">
                <a:latin typeface="Bookman Old Style" pitchFamily="18" charset="0"/>
              </a:rPr>
              <a:t>by minimizing the amount of cable laid, </a:t>
            </a:r>
            <a:r>
              <a:rPr lang="en-US" sz="2400" dirty="0" smtClean="0">
                <a:latin typeface="Bookman Old Style" pitchFamily="18" charset="0"/>
              </a:rPr>
              <a:t>so that the </a:t>
            </a:r>
            <a:r>
              <a:rPr lang="en-US" sz="2400" dirty="0">
                <a:latin typeface="Bookman Old Style" pitchFamily="18" charset="0"/>
              </a:rPr>
              <a:t>cable company will save money.</a:t>
            </a:r>
          </a:p>
          <a:p>
            <a:pPr marL="0" indent="0">
              <a:buNone/>
            </a:pPr>
            <a:endParaRPr lang="en-US" sz="2400"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43</a:t>
            </a:fld>
            <a:endParaRPr lang="en-US"/>
          </a:p>
        </p:txBody>
      </p:sp>
      <p:sp>
        <p:nvSpPr>
          <p:cNvPr id="5" name="Date Placeholder 4"/>
          <p:cNvSpPr>
            <a:spLocks noGrp="1"/>
          </p:cNvSpPr>
          <p:nvPr>
            <p:ph type="dt" sz="half" idx="10"/>
          </p:nvPr>
        </p:nvSpPr>
        <p:spPr/>
        <p:txBody>
          <a:bodyPr/>
          <a:lstStyle/>
          <a:p>
            <a:fld id="{A875F26B-A3EC-41C2-9720-DC5EDB7C7251}" type="datetime1">
              <a:rPr lang="en-US" smtClean="0"/>
              <a:t>12/1/2021</a:t>
            </a:fld>
            <a:endParaRPr lang="en-US"/>
          </a:p>
        </p:txBody>
      </p:sp>
    </p:spTree>
    <p:extLst>
      <p:ext uri="{BB962C8B-B14F-4D97-AF65-F5344CB8AC3E}">
        <p14:creationId xmlns:p14="http://schemas.microsoft.com/office/powerpoint/2010/main" val="490469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Font typeface="Wingdings" pitchFamily="2" charset="2"/>
              <a:buChar char="§"/>
            </a:pPr>
            <a:r>
              <a:rPr lang="en-US" sz="2400" dirty="0">
                <a:latin typeface="Bookman Old Style" pitchFamily="18" charset="0"/>
              </a:rPr>
              <a:t>Another useful application of MST would be finding airline routes. The vertices of </a:t>
            </a:r>
            <a:r>
              <a:rPr lang="en-US" sz="2400" dirty="0" smtClean="0">
                <a:latin typeface="Bookman Old Style" pitchFamily="18" charset="0"/>
              </a:rPr>
              <a:t>the graph </a:t>
            </a:r>
            <a:r>
              <a:rPr lang="en-US" sz="2400" dirty="0">
                <a:latin typeface="Bookman Old Style" pitchFamily="18" charset="0"/>
              </a:rPr>
              <a:t>would represent cities, and the edges would represent routes between the </a:t>
            </a:r>
            <a:r>
              <a:rPr lang="en-US" sz="2400" dirty="0" smtClean="0">
                <a:latin typeface="Bookman Old Style" pitchFamily="18" charset="0"/>
              </a:rPr>
              <a:t>cities. MST </a:t>
            </a:r>
            <a:r>
              <a:rPr lang="en-US" sz="2400" dirty="0">
                <a:latin typeface="Bookman Old Style" pitchFamily="18" charset="0"/>
              </a:rPr>
              <a:t>can be applied to optimize airline routes by finding the least costly paths with </a:t>
            </a:r>
            <a:r>
              <a:rPr lang="en-US" sz="2400" dirty="0" smtClean="0">
                <a:latin typeface="Bookman Old Style" pitchFamily="18" charset="0"/>
              </a:rPr>
              <a:t>no cycles</a:t>
            </a:r>
            <a:r>
              <a:rPr lang="en-US" sz="2400" dirty="0">
                <a:latin typeface="Bookman Old Style" pitchFamily="18" charset="0"/>
              </a:rPr>
              <a:t>.</a:t>
            </a:r>
            <a:endParaRPr lang="en-US" sz="2400" b="1" dirty="0" smtClean="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r>
              <a:rPr lang="en-US" sz="2400" b="1" dirty="0" smtClean="0">
                <a:solidFill>
                  <a:srgbClr val="FF0000"/>
                </a:solidFill>
                <a:latin typeface="Bookman Old Style" pitchFamily="18" charset="0"/>
              </a:rPr>
              <a:t>Properties of MST:</a:t>
            </a:r>
          </a:p>
          <a:p>
            <a:pPr marL="514350" indent="-514350">
              <a:buAutoNum type="arabicPeriod"/>
            </a:pPr>
            <a:r>
              <a:rPr lang="en-US" sz="2400" dirty="0" smtClean="0">
                <a:latin typeface="Bookman Old Style" pitchFamily="18" charset="0"/>
              </a:rPr>
              <a:t>Should have (n-1) edges.</a:t>
            </a:r>
          </a:p>
          <a:p>
            <a:pPr marL="514350" indent="-514350">
              <a:buAutoNum type="arabicPeriod"/>
            </a:pPr>
            <a:r>
              <a:rPr lang="en-US" sz="2400" dirty="0" smtClean="0">
                <a:latin typeface="Bookman Old Style" pitchFamily="18" charset="0"/>
              </a:rPr>
              <a:t>Weight of MST=sum of weight of edges of MST.</a:t>
            </a:r>
          </a:p>
          <a:p>
            <a:pPr marL="514350" indent="-514350">
              <a:buAutoNum type="arabicPeriod"/>
            </a:pPr>
            <a:r>
              <a:rPr lang="en-US" sz="2400" dirty="0" smtClean="0">
                <a:latin typeface="Bookman Old Style" pitchFamily="18" charset="0"/>
              </a:rPr>
              <a:t>Maximum path length between 2 vertices is (n-1).</a:t>
            </a:r>
          </a:p>
          <a:p>
            <a:pPr marL="514350" indent="-514350">
              <a:buAutoNum type="arabicPeriod"/>
            </a:pPr>
            <a:r>
              <a:rPr lang="en-US" sz="2400" dirty="0" smtClean="0">
                <a:latin typeface="Bookman Old Style" pitchFamily="18" charset="0"/>
              </a:rPr>
              <a:t>Only one path from one vertex to another vertex.</a:t>
            </a:r>
          </a:p>
          <a:p>
            <a:pPr marL="514350" indent="-514350">
              <a:buAutoNum type="arabicPeriod"/>
            </a:pPr>
            <a:r>
              <a:rPr lang="en-US" sz="2400" dirty="0" smtClean="0">
                <a:latin typeface="Bookman Old Style" pitchFamily="18" charset="0"/>
              </a:rPr>
              <a:t>Removal of any edge disconnects the graph.</a:t>
            </a:r>
          </a:p>
          <a:p>
            <a:pPr marL="514350" indent="-514350">
              <a:buAutoNum type="arabicPeriod"/>
            </a:pPr>
            <a:endParaRPr lang="en-US" sz="2400" dirty="0" smtClean="0">
              <a:latin typeface="Bookman Old Style" pitchFamily="18" charset="0"/>
            </a:endParaRPr>
          </a:p>
          <a:p>
            <a:pPr marL="514350" indent="-514350">
              <a:buAutoNum type="arabicPeriod"/>
            </a:pPr>
            <a:endParaRPr lang="en-US" sz="2400" dirty="0" smtClean="0">
              <a:latin typeface="Bookman Old Style" pitchFamily="18" charset="0"/>
            </a:endParaRPr>
          </a:p>
          <a:p>
            <a:pPr marL="514350" indent="-514350">
              <a:buAutoNum type="arabicPeriod"/>
            </a:pPr>
            <a:endParaRPr lang="en-US" sz="2400" dirty="0">
              <a:latin typeface="Bookman Old Style" pitchFamily="18" charset="0"/>
            </a:endParaRP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sp>
        <p:nvSpPr>
          <p:cNvPr id="2" name="Date Placeholder 1"/>
          <p:cNvSpPr>
            <a:spLocks noGrp="1"/>
          </p:cNvSpPr>
          <p:nvPr>
            <p:ph type="dt" sz="half" idx="10"/>
          </p:nvPr>
        </p:nvSpPr>
        <p:spPr/>
        <p:txBody>
          <a:bodyPr/>
          <a:lstStyle/>
          <a:p>
            <a:fld id="{D30A8686-FB3B-4F31-8083-693B295142A0}" type="datetime1">
              <a:rPr lang="en-US" smtClean="0"/>
              <a:t>12/1/2021</a:t>
            </a:fld>
            <a:endParaRPr lang="en-US"/>
          </a:p>
        </p:txBody>
      </p:sp>
    </p:spTree>
    <p:extLst>
      <p:ext uri="{BB962C8B-B14F-4D97-AF65-F5344CB8AC3E}">
        <p14:creationId xmlns:p14="http://schemas.microsoft.com/office/powerpoint/2010/main" val="83702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9144000" cy="6858000"/>
          </a:xfrm>
        </p:spPr>
        <p:txBody>
          <a:bodyPr>
            <a:normAutofit/>
          </a:bodyPr>
          <a:lstStyle/>
          <a:p>
            <a:pPr marL="0" indent="0">
              <a:buNone/>
            </a:pPr>
            <a:r>
              <a:rPr lang="en-US" sz="2400" b="1" dirty="0" smtClean="0">
                <a:solidFill>
                  <a:srgbClr val="FF0000"/>
                </a:solidFill>
                <a:latin typeface="Bookman Old Style" pitchFamily="18" charset="0"/>
              </a:rPr>
              <a:t>Example1 of Minimum </a:t>
            </a:r>
            <a:r>
              <a:rPr lang="en-US" sz="2400" b="1" dirty="0">
                <a:solidFill>
                  <a:srgbClr val="FF0000"/>
                </a:solidFill>
                <a:latin typeface="Bookman Old Style" pitchFamily="18" charset="0"/>
              </a:rPr>
              <a:t>Spanning </a:t>
            </a:r>
            <a:r>
              <a:rPr lang="en-US" sz="2400" b="1" dirty="0" smtClean="0">
                <a:solidFill>
                  <a:srgbClr val="FF0000"/>
                </a:solidFill>
                <a:latin typeface="Bookman Old Style" pitchFamily="18" charset="0"/>
              </a:rPr>
              <a:t>Tree:</a:t>
            </a:r>
            <a:endParaRPr lang="en-US" sz="2400" b="1" dirty="0">
              <a:solidFill>
                <a:srgbClr val="FF0000"/>
              </a:solidFill>
              <a:latin typeface="Bookman Old Style" pitchFamily="18" charset="0"/>
            </a:endParaRPr>
          </a:p>
          <a:p>
            <a:pPr>
              <a:buFont typeface="Wingdings" pitchFamily="2" charset="2"/>
              <a:buChar char="§"/>
            </a:pPr>
            <a:r>
              <a:rPr lang="en-US" sz="2400" dirty="0" smtClean="0">
                <a:latin typeface="Bookman Old Style" pitchFamily="18" charset="0"/>
              </a:rPr>
              <a:t>Lets understand the minimum spanning tree with example.</a:t>
            </a:r>
          </a:p>
          <a:p>
            <a:pPr>
              <a:buFont typeface="Wingdings" pitchFamily="2" charset="2"/>
              <a:buChar char="§"/>
            </a:pPr>
            <a:r>
              <a:rPr lang="en-US" sz="2400" dirty="0">
                <a:latin typeface="Bookman Old Style" pitchFamily="18" charset="0"/>
              </a:rPr>
              <a:t>The initial graph is</a:t>
            </a:r>
            <a:r>
              <a:rPr lang="en-US" sz="2400" dirty="0" smtClean="0">
                <a:latin typeface="Bookman Old Style" pitchFamily="18" charset="0"/>
              </a:rPr>
              <a:t>:</a:t>
            </a:r>
          </a:p>
          <a:p>
            <a:pPr>
              <a:buFont typeface="Wingdings" pitchFamily="2" charset="2"/>
              <a:buChar char="§"/>
            </a:pPr>
            <a:endParaRPr lang="en-US" sz="2400" dirty="0">
              <a:latin typeface="Bookman Old Style" pitchFamily="18" charset="0"/>
            </a:endParaRPr>
          </a:p>
          <a:p>
            <a:pPr>
              <a:buFont typeface="Wingdings" pitchFamily="2" charset="2"/>
              <a:buChar char="§"/>
            </a:pPr>
            <a:endParaRPr lang="en-US" sz="2400" dirty="0" smtClean="0">
              <a:latin typeface="Bookman Old Style" pitchFamily="18" charset="0"/>
            </a:endParaRPr>
          </a:p>
          <a:p>
            <a:pPr>
              <a:buFont typeface="Wingdings" pitchFamily="2" charset="2"/>
              <a:buChar char="§"/>
            </a:pPr>
            <a:endParaRPr lang="en-US" sz="2400" dirty="0">
              <a:latin typeface="Bookman Old Style" pitchFamily="18" charset="0"/>
            </a:endParaRPr>
          </a:p>
          <a:p>
            <a:pPr>
              <a:buFont typeface="Wingdings" pitchFamily="2" charset="2"/>
              <a:buChar char="§"/>
            </a:pPr>
            <a:endParaRPr lang="en-US" sz="2400" dirty="0" smtClean="0">
              <a:latin typeface="Bookman Old Style" pitchFamily="18" charset="0"/>
            </a:endParaRPr>
          </a:p>
          <a:p>
            <a:pPr>
              <a:buFont typeface="Wingdings" pitchFamily="2" charset="2"/>
              <a:buChar char="§"/>
            </a:pPr>
            <a:endParaRPr lang="en-US" sz="2400" dirty="0">
              <a:latin typeface="Bookman Old Style" pitchFamily="18" charset="0"/>
            </a:endParaRPr>
          </a:p>
          <a:p>
            <a:pPr>
              <a:buFont typeface="Wingdings" pitchFamily="2" charset="2"/>
              <a:buChar char="§"/>
            </a:pPr>
            <a:endParaRPr lang="en-US" sz="2400" dirty="0" smtClean="0">
              <a:latin typeface="Bookman Old Style" pitchFamily="18" charset="0"/>
            </a:endParaRPr>
          </a:p>
          <a:p>
            <a:pPr>
              <a:buFont typeface="Wingdings" pitchFamily="2" charset="2"/>
              <a:buChar char="§"/>
            </a:pPr>
            <a:endParaRPr lang="en-US" sz="2400" dirty="0">
              <a:latin typeface="Bookman Old Style" pitchFamily="18" charset="0"/>
            </a:endParaRPr>
          </a:p>
          <a:p>
            <a:pPr>
              <a:buFont typeface="Wingdings" pitchFamily="2" charset="2"/>
              <a:buChar char="§"/>
            </a:pPr>
            <a:endParaRPr lang="en-US" sz="2400" dirty="0" smtClean="0">
              <a:latin typeface="Bookman Old Style" pitchFamily="18" charset="0"/>
            </a:endParaRPr>
          </a:p>
          <a:p>
            <a:pPr>
              <a:buFont typeface="Wingdings" pitchFamily="2" charset="2"/>
              <a:buChar char="§"/>
            </a:pPr>
            <a:endParaRPr lang="en-US" sz="2400" dirty="0">
              <a:latin typeface="Bookman Old Style" pitchFamily="18" charset="0"/>
            </a:endParaRPr>
          </a:p>
          <a:p>
            <a:pPr>
              <a:buFont typeface="Wingdings" pitchFamily="2" charset="2"/>
              <a:buChar char="§"/>
            </a:pPr>
            <a:r>
              <a:rPr lang="en-US" sz="2400" dirty="0" smtClean="0">
                <a:latin typeface="Bookman Old Style" pitchFamily="18" charset="0"/>
              </a:rPr>
              <a:t>The possible spanning trees from the above graph are:</a:t>
            </a:r>
          </a:p>
          <a:p>
            <a:pPr>
              <a:buFont typeface="Wingdings" pitchFamily="2" charset="2"/>
              <a:buChar char="§"/>
            </a:pPr>
            <a:endParaRPr lang="en-US" sz="2400" dirty="0">
              <a:latin typeface="Bookman Old Style"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955132"/>
            <a:ext cx="2667000" cy="3074068"/>
          </a:xfrm>
          <a:prstGeom prst="rect">
            <a:avLst/>
          </a:prstGeo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
        <p:nvSpPr>
          <p:cNvPr id="6" name="Date Placeholder 5"/>
          <p:cNvSpPr>
            <a:spLocks noGrp="1"/>
          </p:cNvSpPr>
          <p:nvPr>
            <p:ph type="dt" sz="half" idx="10"/>
          </p:nvPr>
        </p:nvSpPr>
        <p:spPr/>
        <p:txBody>
          <a:bodyPr/>
          <a:lstStyle/>
          <a:p>
            <a:fld id="{162AFE5C-F121-4477-B401-40B97453B498}" type="datetime1">
              <a:rPr lang="en-US" smtClean="0"/>
              <a:t>12/1/2021</a:t>
            </a:fld>
            <a:endParaRPr lang="en-US"/>
          </a:p>
        </p:txBody>
      </p:sp>
    </p:spTree>
    <p:extLst>
      <p:ext uri="{BB962C8B-B14F-4D97-AF65-F5344CB8AC3E}">
        <p14:creationId xmlns:p14="http://schemas.microsoft.com/office/powerpoint/2010/main" val="490469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050"/>
            <a:ext cx="2362200" cy="2952750"/>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
            <a:ext cx="2202976" cy="29432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5176" y="0"/>
            <a:ext cx="2216624" cy="294322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1800" y="0"/>
            <a:ext cx="2362200" cy="294322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0827" y="3962399"/>
            <a:ext cx="2449773" cy="2867167"/>
          </a:xfrm>
          <a:prstGeom prst="rect">
            <a:avLst/>
          </a:prstGeom>
        </p:spPr>
      </p:pic>
      <p:sp>
        <p:nvSpPr>
          <p:cNvPr id="8" name="TextBox 7"/>
          <p:cNvSpPr txBox="1"/>
          <p:nvPr/>
        </p:nvSpPr>
        <p:spPr>
          <a:xfrm>
            <a:off x="0" y="3409890"/>
            <a:ext cx="9067800" cy="400110"/>
          </a:xfrm>
          <a:prstGeom prst="rect">
            <a:avLst/>
          </a:prstGeom>
          <a:noFill/>
        </p:spPr>
        <p:txBody>
          <a:bodyPr wrap="square" rtlCol="0">
            <a:spAutoFit/>
          </a:bodyPr>
          <a:lstStyle/>
          <a:p>
            <a:r>
              <a:rPr lang="en-US" sz="2000" b="1" dirty="0" smtClean="0">
                <a:solidFill>
                  <a:srgbClr val="FF0000"/>
                </a:solidFill>
                <a:latin typeface="Bookman Old Style" pitchFamily="18" charset="0"/>
              </a:rPr>
              <a:t>The minimum spanning tree from the above spanning trees is:</a:t>
            </a:r>
            <a:endParaRPr lang="en-US" sz="2000" b="1" dirty="0">
              <a:solidFill>
                <a:srgbClr val="FF0000"/>
              </a:solidFill>
              <a:latin typeface="Bookman Old Style" pitchFamily="18" charset="0"/>
            </a:endParaRPr>
          </a:p>
        </p:txBody>
      </p:sp>
      <p:sp>
        <p:nvSpPr>
          <p:cNvPr id="9" name="Footer Placeholder 8"/>
          <p:cNvSpPr>
            <a:spLocks noGrp="1"/>
          </p:cNvSpPr>
          <p:nvPr>
            <p:ph type="ftr" sz="quarter" idx="11"/>
          </p:nvPr>
        </p:nvSpPr>
        <p:spPr/>
        <p:txBody>
          <a:bodyPr/>
          <a:lstStyle/>
          <a:p>
            <a:r>
              <a:rPr lang="en-US" smtClean="0"/>
              <a:t>Er. Jendi Bade Shrestha</a:t>
            </a:r>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46</a:t>
            </a:fld>
            <a:endParaRPr lang="en-US"/>
          </a:p>
        </p:txBody>
      </p:sp>
      <p:sp>
        <p:nvSpPr>
          <p:cNvPr id="4" name="Date Placeholder 3"/>
          <p:cNvSpPr>
            <a:spLocks noGrp="1"/>
          </p:cNvSpPr>
          <p:nvPr>
            <p:ph type="dt" sz="half" idx="10"/>
          </p:nvPr>
        </p:nvSpPr>
        <p:spPr/>
        <p:txBody>
          <a:bodyPr/>
          <a:lstStyle/>
          <a:p>
            <a:fld id="{71CB64BA-92AC-4B52-8A47-3BC78137A2F2}" type="datetime1">
              <a:rPr lang="en-US" smtClean="0"/>
              <a:t>12/1/2021</a:t>
            </a:fld>
            <a:endParaRPr lang="en-US"/>
          </a:p>
        </p:txBody>
      </p:sp>
    </p:spTree>
    <p:extLst>
      <p:ext uri="{BB962C8B-B14F-4D97-AF65-F5344CB8AC3E}">
        <p14:creationId xmlns:p14="http://schemas.microsoft.com/office/powerpoint/2010/main" val="4904691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9144000" cy="6858000"/>
          </a:xfrm>
        </p:spPr>
        <p:txBody>
          <a:bodyPr>
            <a:normAutofit/>
          </a:bodyPr>
          <a:lstStyle/>
          <a:p>
            <a:pPr marL="0" indent="0">
              <a:buNone/>
            </a:pPr>
            <a:r>
              <a:rPr lang="en-US" sz="2400" b="1" dirty="0">
                <a:solidFill>
                  <a:srgbClr val="FF0000"/>
                </a:solidFill>
                <a:latin typeface="Bookman Old Style" pitchFamily="18" charset="0"/>
              </a:rPr>
              <a:t>Example2 of Minimum Spanning Tree:</a:t>
            </a:r>
          </a:p>
          <a:p>
            <a:pPr>
              <a:buFont typeface="Wingdings" pitchFamily="2" charset="2"/>
              <a:buChar char="§"/>
            </a:pPr>
            <a:r>
              <a:rPr lang="en-US" sz="2400" dirty="0">
                <a:latin typeface="Bookman Old Style" pitchFamily="18" charset="0"/>
              </a:rPr>
              <a:t>Lets understand the minimum spanning tree with example.</a:t>
            </a:r>
          </a:p>
          <a:p>
            <a:pPr>
              <a:buFont typeface="Wingdings" pitchFamily="2" charset="2"/>
              <a:buChar char="§"/>
            </a:pPr>
            <a:r>
              <a:rPr lang="en-US" sz="2400" dirty="0">
                <a:latin typeface="Bookman Old Style" pitchFamily="18" charset="0"/>
              </a:rPr>
              <a:t>The initial graph is:</a:t>
            </a:r>
          </a:p>
          <a:p>
            <a:pPr marL="0" indent="0">
              <a:buNone/>
            </a:pPr>
            <a:endParaRPr lang="en-US"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981200"/>
            <a:ext cx="3932518" cy="3733800"/>
          </a:xfrm>
          <a:prstGeom prst="rect">
            <a:avLst/>
          </a:prstGeo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
        <p:nvSpPr>
          <p:cNvPr id="6" name="Date Placeholder 5"/>
          <p:cNvSpPr>
            <a:spLocks noGrp="1"/>
          </p:cNvSpPr>
          <p:nvPr>
            <p:ph type="dt" sz="half" idx="10"/>
          </p:nvPr>
        </p:nvSpPr>
        <p:spPr/>
        <p:txBody>
          <a:bodyPr/>
          <a:lstStyle/>
          <a:p>
            <a:fld id="{61C3BD76-CB37-4986-B026-424A6180A4AE}" type="datetime1">
              <a:rPr lang="en-US" smtClean="0"/>
              <a:t>12/1/2021</a:t>
            </a:fld>
            <a:endParaRPr lang="en-US"/>
          </a:p>
        </p:txBody>
      </p:sp>
    </p:spTree>
    <p:extLst>
      <p:ext uri="{BB962C8B-B14F-4D97-AF65-F5344CB8AC3E}">
        <p14:creationId xmlns:p14="http://schemas.microsoft.com/office/powerpoint/2010/main" val="490469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9144000" cy="6858000"/>
          </a:xfrm>
        </p:spPr>
        <p:txBody>
          <a:bodyPr>
            <a:normAutofit/>
          </a:bodyPr>
          <a:lstStyle/>
          <a:p>
            <a:pPr>
              <a:buFont typeface="Wingdings" pitchFamily="2" charset="2"/>
              <a:buChar char="§"/>
            </a:pPr>
            <a:r>
              <a:rPr lang="en-US" sz="2400" dirty="0" smtClean="0">
                <a:latin typeface="Bookman Old Style" pitchFamily="18" charset="0"/>
              </a:rPr>
              <a:t>The total number of spanning trees that can make from above graph is:</a:t>
            </a:r>
          </a:p>
          <a:p>
            <a:pPr marL="0" indent="0">
              <a:buNone/>
            </a:pPr>
            <a:endParaRPr lang="en-US" sz="2400" dirty="0">
              <a:latin typeface="Bookman Old Style" pitchFamily="18" charset="0"/>
            </a:endParaRPr>
          </a:p>
          <a:p>
            <a:pPr marL="0" indent="0">
              <a:buNone/>
            </a:pPr>
            <a:endParaRPr lang="en-US" sz="2400" dirty="0" smtClean="0">
              <a:latin typeface="Bookman Old Style" pitchFamily="18" charset="0"/>
            </a:endParaRPr>
          </a:p>
          <a:p>
            <a:pPr marL="0" indent="0">
              <a:buNone/>
            </a:pPr>
            <a:endParaRPr lang="en-US" sz="2400" dirty="0">
              <a:latin typeface="Bookman Old Style" pitchFamily="18" charset="0"/>
            </a:endParaRPr>
          </a:p>
          <a:p>
            <a:pPr marL="0" indent="0">
              <a:buNone/>
            </a:pPr>
            <a:endParaRPr lang="en-US" sz="2400" dirty="0" smtClean="0">
              <a:latin typeface="Bookman Old Style" pitchFamily="18" charset="0"/>
            </a:endParaRPr>
          </a:p>
          <a:p>
            <a:pPr marL="0" indent="0">
              <a:buNone/>
            </a:pPr>
            <a:endParaRPr lang="en-US" sz="2400" dirty="0">
              <a:latin typeface="Bookman Old Style" pitchFamily="18" charset="0"/>
            </a:endParaRPr>
          </a:p>
          <a:p>
            <a:pPr marL="0" indent="0">
              <a:buNone/>
            </a:pPr>
            <a:endParaRPr lang="en-US" sz="2400" dirty="0" smtClean="0">
              <a:latin typeface="Bookman Old Style" pitchFamily="18" charset="0"/>
            </a:endParaRPr>
          </a:p>
          <a:p>
            <a:pPr>
              <a:buFont typeface="Wingdings" pitchFamily="2" charset="2"/>
              <a:buChar char="§"/>
            </a:pPr>
            <a:r>
              <a:rPr lang="en-US" sz="2400" dirty="0" smtClean="0">
                <a:latin typeface="Bookman Old Style" pitchFamily="18" charset="0"/>
              </a:rPr>
              <a:t>The MST for above respective graph is:</a:t>
            </a:r>
          </a:p>
          <a:p>
            <a:pPr>
              <a:buFont typeface="Wingdings" pitchFamily="2" charset="2"/>
              <a:buChar char="§"/>
            </a:pPr>
            <a:endParaRPr lang="en-US" sz="2400" dirty="0" smtClean="0">
              <a:latin typeface="Bookman Old Style" pitchFamily="18" charset="0"/>
            </a:endParaRPr>
          </a:p>
          <a:p>
            <a:pPr marL="0" indent="0">
              <a:buNone/>
            </a:pPr>
            <a:endParaRPr lang="en-US" sz="2400" dirty="0" smtClean="0">
              <a:latin typeface="Bookman Old Style" pitchFamily="18" charset="0"/>
            </a:endParaRPr>
          </a:p>
          <a:p>
            <a:pPr marL="0" indent="0">
              <a:buNone/>
            </a:pPr>
            <a:endParaRPr lang="en-US" sz="2800" b="1" dirty="0" smtClean="0">
              <a:latin typeface="Bookman Old Style" pitchFamily="18" charset="0"/>
            </a:endParaRPr>
          </a:p>
          <a:p>
            <a:pPr marL="0" indent="0">
              <a:buNone/>
            </a:pPr>
            <a:endParaRPr lang="en-US" sz="2400" dirty="0">
              <a:latin typeface="Bookman Old Style"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69" y="948448"/>
            <a:ext cx="6743683" cy="2251952"/>
          </a:xfrm>
          <a:prstGeom prst="rect">
            <a:avLst/>
          </a:prstGeom>
        </p:spPr>
      </p:pic>
      <p:sp>
        <p:nvSpPr>
          <p:cNvPr id="3" name="Flowchart: Connector 2"/>
          <p:cNvSpPr/>
          <p:nvPr/>
        </p:nvSpPr>
        <p:spPr>
          <a:xfrm>
            <a:off x="2209800" y="4145507"/>
            <a:ext cx="685800" cy="685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FF00"/>
                </a:solidFill>
              </a:rPr>
              <a:t>A</a:t>
            </a:r>
          </a:p>
        </p:txBody>
      </p:sp>
      <p:sp>
        <p:nvSpPr>
          <p:cNvPr id="5" name="Flowchart: Connector 4"/>
          <p:cNvSpPr/>
          <p:nvPr/>
        </p:nvSpPr>
        <p:spPr>
          <a:xfrm>
            <a:off x="4114800" y="5548951"/>
            <a:ext cx="685800" cy="685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FF00"/>
                </a:solidFill>
              </a:rPr>
              <a:t>D</a:t>
            </a:r>
          </a:p>
        </p:txBody>
      </p:sp>
      <p:sp>
        <p:nvSpPr>
          <p:cNvPr id="6" name="Flowchart: Connector 5"/>
          <p:cNvSpPr/>
          <p:nvPr/>
        </p:nvSpPr>
        <p:spPr>
          <a:xfrm>
            <a:off x="2209800" y="5548951"/>
            <a:ext cx="685800" cy="685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FF00"/>
                </a:solidFill>
              </a:rPr>
              <a:t>C</a:t>
            </a:r>
            <a:endParaRPr lang="en-US" sz="3600" b="1" dirty="0">
              <a:solidFill>
                <a:srgbClr val="FFFF00"/>
              </a:solidFill>
            </a:endParaRPr>
          </a:p>
        </p:txBody>
      </p:sp>
      <p:sp>
        <p:nvSpPr>
          <p:cNvPr id="7" name="Flowchart: Connector 6"/>
          <p:cNvSpPr/>
          <p:nvPr/>
        </p:nvSpPr>
        <p:spPr>
          <a:xfrm>
            <a:off x="4114800" y="4145507"/>
            <a:ext cx="685800" cy="685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FF00"/>
                </a:solidFill>
              </a:rPr>
              <a:t>B</a:t>
            </a:r>
            <a:endParaRPr lang="en-US" sz="3600" b="1" dirty="0">
              <a:solidFill>
                <a:srgbClr val="FFFF00"/>
              </a:solidFill>
            </a:endParaRPr>
          </a:p>
        </p:txBody>
      </p:sp>
      <p:cxnSp>
        <p:nvCxnSpPr>
          <p:cNvPr id="9" name="Straight Connector 8"/>
          <p:cNvCxnSpPr>
            <a:stCxn id="3" idx="4"/>
          </p:cNvCxnSpPr>
          <p:nvPr/>
        </p:nvCxnSpPr>
        <p:spPr>
          <a:xfrm>
            <a:off x="2552700" y="4831307"/>
            <a:ext cx="0" cy="88369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5" idx="2"/>
          </p:cNvCxnSpPr>
          <p:nvPr/>
        </p:nvCxnSpPr>
        <p:spPr>
          <a:xfrm flipH="1">
            <a:off x="2705100" y="5891851"/>
            <a:ext cx="14097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2"/>
          </p:cNvCxnSpPr>
          <p:nvPr/>
        </p:nvCxnSpPr>
        <p:spPr>
          <a:xfrm flipH="1">
            <a:off x="2895600" y="4488407"/>
            <a:ext cx="12192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00400" y="3896380"/>
            <a:ext cx="914400" cy="523220"/>
          </a:xfrm>
          <a:prstGeom prst="rect">
            <a:avLst/>
          </a:prstGeom>
          <a:noFill/>
        </p:spPr>
        <p:txBody>
          <a:bodyPr wrap="square" rtlCol="0">
            <a:spAutoFit/>
          </a:bodyPr>
          <a:lstStyle/>
          <a:p>
            <a:r>
              <a:rPr lang="en-US" sz="2800" b="1" dirty="0" smtClean="0">
                <a:solidFill>
                  <a:srgbClr val="FF0000"/>
                </a:solidFill>
                <a:latin typeface="Bookman Old Style" pitchFamily="18" charset="0"/>
              </a:rPr>
              <a:t>10</a:t>
            </a:r>
            <a:endParaRPr lang="en-US" sz="2800" b="1" dirty="0">
              <a:solidFill>
                <a:srgbClr val="FF0000"/>
              </a:solidFill>
              <a:latin typeface="Bookman Old Style" pitchFamily="18" charset="0"/>
            </a:endParaRPr>
          </a:p>
        </p:txBody>
      </p:sp>
      <p:sp>
        <p:nvSpPr>
          <p:cNvPr id="20" name="TextBox 19"/>
          <p:cNvSpPr txBox="1"/>
          <p:nvPr/>
        </p:nvSpPr>
        <p:spPr>
          <a:xfrm>
            <a:off x="1828800" y="4939527"/>
            <a:ext cx="914400" cy="523220"/>
          </a:xfrm>
          <a:prstGeom prst="rect">
            <a:avLst/>
          </a:prstGeom>
          <a:noFill/>
        </p:spPr>
        <p:txBody>
          <a:bodyPr wrap="square" rtlCol="0">
            <a:spAutoFit/>
          </a:bodyPr>
          <a:lstStyle/>
          <a:p>
            <a:r>
              <a:rPr lang="en-US" sz="2800" b="1" dirty="0">
                <a:solidFill>
                  <a:srgbClr val="FF0000"/>
                </a:solidFill>
                <a:latin typeface="Bookman Old Style" pitchFamily="18" charset="0"/>
              </a:rPr>
              <a:t>2</a:t>
            </a:r>
            <a:r>
              <a:rPr lang="en-US" sz="2800" b="1" dirty="0" smtClean="0">
                <a:solidFill>
                  <a:srgbClr val="FF0000"/>
                </a:solidFill>
                <a:latin typeface="Bookman Old Style" pitchFamily="18" charset="0"/>
              </a:rPr>
              <a:t>0</a:t>
            </a:r>
            <a:endParaRPr lang="en-US" sz="2800" b="1" dirty="0">
              <a:solidFill>
                <a:srgbClr val="FF0000"/>
              </a:solidFill>
              <a:latin typeface="Bookman Old Style" pitchFamily="18" charset="0"/>
            </a:endParaRPr>
          </a:p>
        </p:txBody>
      </p:sp>
      <p:sp>
        <p:nvSpPr>
          <p:cNvPr id="21" name="TextBox 20"/>
          <p:cNvSpPr txBox="1"/>
          <p:nvPr/>
        </p:nvSpPr>
        <p:spPr>
          <a:xfrm>
            <a:off x="3124200" y="5953780"/>
            <a:ext cx="914400" cy="523220"/>
          </a:xfrm>
          <a:prstGeom prst="rect">
            <a:avLst/>
          </a:prstGeom>
          <a:noFill/>
        </p:spPr>
        <p:txBody>
          <a:bodyPr wrap="square" rtlCol="0">
            <a:spAutoFit/>
          </a:bodyPr>
          <a:lstStyle/>
          <a:p>
            <a:r>
              <a:rPr lang="en-US" sz="2800" b="1" dirty="0">
                <a:solidFill>
                  <a:srgbClr val="FF0000"/>
                </a:solidFill>
                <a:latin typeface="Bookman Old Style" pitchFamily="18" charset="0"/>
              </a:rPr>
              <a:t>3</a:t>
            </a:r>
            <a:r>
              <a:rPr lang="en-US" sz="2800" b="1" dirty="0" smtClean="0">
                <a:solidFill>
                  <a:srgbClr val="FF0000"/>
                </a:solidFill>
                <a:latin typeface="Bookman Old Style" pitchFamily="18" charset="0"/>
              </a:rPr>
              <a:t>0</a:t>
            </a:r>
            <a:endParaRPr lang="en-US" sz="2800" b="1" dirty="0">
              <a:solidFill>
                <a:srgbClr val="FF0000"/>
              </a:solidFill>
              <a:latin typeface="Bookman Old Style" pitchFamily="18" charset="0"/>
            </a:endParaRPr>
          </a:p>
        </p:txBody>
      </p:sp>
      <p:sp>
        <p:nvSpPr>
          <p:cNvPr id="22" name="TextBox 21"/>
          <p:cNvSpPr txBox="1"/>
          <p:nvPr/>
        </p:nvSpPr>
        <p:spPr>
          <a:xfrm>
            <a:off x="5410200" y="5115580"/>
            <a:ext cx="2819400" cy="523220"/>
          </a:xfrm>
          <a:prstGeom prst="rect">
            <a:avLst/>
          </a:prstGeom>
          <a:noFill/>
        </p:spPr>
        <p:txBody>
          <a:bodyPr wrap="square" rtlCol="0">
            <a:spAutoFit/>
          </a:bodyPr>
          <a:lstStyle/>
          <a:p>
            <a:r>
              <a:rPr lang="en-US" sz="2800" b="1" dirty="0" smtClean="0">
                <a:solidFill>
                  <a:srgbClr val="92D050"/>
                </a:solidFill>
                <a:latin typeface="Bookman Old Style" pitchFamily="18" charset="0"/>
              </a:rPr>
              <a:t>Fig: MST</a:t>
            </a:r>
            <a:endParaRPr lang="en-US" sz="2800" b="1" dirty="0">
              <a:solidFill>
                <a:srgbClr val="92D050"/>
              </a:solidFill>
              <a:latin typeface="Bookman Old Style" pitchFamily="18" charset="0"/>
            </a:endParaRPr>
          </a:p>
        </p:txBody>
      </p:sp>
      <p:sp>
        <p:nvSpPr>
          <p:cNvPr id="23" name="Footer Placeholder 22"/>
          <p:cNvSpPr>
            <a:spLocks noGrp="1"/>
          </p:cNvSpPr>
          <p:nvPr>
            <p:ph type="ftr" sz="quarter" idx="11"/>
          </p:nvPr>
        </p:nvSpPr>
        <p:spPr/>
        <p:txBody>
          <a:bodyPr/>
          <a:lstStyle/>
          <a:p>
            <a:r>
              <a:rPr lang="en-US" smtClean="0"/>
              <a:t>Er. Jendi Bade Shrestha</a:t>
            </a:r>
            <a:endParaRPr lang="en-US"/>
          </a:p>
        </p:txBody>
      </p:sp>
      <p:sp>
        <p:nvSpPr>
          <p:cNvPr id="24" name="Slide Number Placeholder 23"/>
          <p:cNvSpPr>
            <a:spLocks noGrp="1"/>
          </p:cNvSpPr>
          <p:nvPr>
            <p:ph type="sldNum" sz="quarter" idx="12"/>
          </p:nvPr>
        </p:nvSpPr>
        <p:spPr/>
        <p:txBody>
          <a:bodyPr/>
          <a:lstStyle/>
          <a:p>
            <a:fld id="{B6F15528-21DE-4FAA-801E-634DDDAF4B2B}" type="slidenum">
              <a:rPr lang="en-US" smtClean="0"/>
              <a:pPr/>
              <a:t>48</a:t>
            </a:fld>
            <a:endParaRPr lang="en-US"/>
          </a:p>
        </p:txBody>
      </p:sp>
      <p:sp>
        <p:nvSpPr>
          <p:cNvPr id="8" name="Date Placeholder 7"/>
          <p:cNvSpPr>
            <a:spLocks noGrp="1"/>
          </p:cNvSpPr>
          <p:nvPr>
            <p:ph type="dt" sz="half" idx="10"/>
          </p:nvPr>
        </p:nvSpPr>
        <p:spPr/>
        <p:txBody>
          <a:bodyPr/>
          <a:lstStyle/>
          <a:p>
            <a:fld id="{EC6FAA10-CD25-4205-A3D8-6D0EC8AFBDEA}" type="datetime1">
              <a:rPr lang="en-US" smtClean="0"/>
              <a:t>12/1/2021</a:t>
            </a:fld>
            <a:endParaRPr lang="en-US"/>
          </a:p>
        </p:txBody>
      </p:sp>
    </p:spTree>
    <p:extLst>
      <p:ext uri="{BB962C8B-B14F-4D97-AF65-F5344CB8AC3E}">
        <p14:creationId xmlns:p14="http://schemas.microsoft.com/office/powerpoint/2010/main" val="490469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9144000" cy="6858000"/>
          </a:xfrm>
        </p:spPr>
        <p:txBody>
          <a:bodyPr>
            <a:normAutofit/>
          </a:bodyPr>
          <a:lstStyle/>
          <a:p>
            <a:pPr>
              <a:buFont typeface="Wingdings" pitchFamily="2" charset="2"/>
              <a:buChar char="§"/>
            </a:pPr>
            <a:r>
              <a:rPr lang="en-US" sz="2400" dirty="0" smtClean="0">
                <a:latin typeface="Bookman Old Style" pitchFamily="18" charset="0"/>
              </a:rPr>
              <a:t>Minimum </a:t>
            </a:r>
            <a:r>
              <a:rPr lang="en-US" sz="2400" dirty="0">
                <a:latin typeface="Bookman Old Style" pitchFamily="18" charset="0"/>
              </a:rPr>
              <a:t>spanning tree, can be constructed using any of the following two algorithms</a:t>
            </a:r>
            <a:r>
              <a:rPr lang="en-US" sz="2400" dirty="0" smtClean="0">
                <a:latin typeface="Bookman Old Style" pitchFamily="18" charset="0"/>
              </a:rPr>
              <a:t>:</a:t>
            </a:r>
          </a:p>
          <a:p>
            <a:pPr marL="400050" lvl="1" indent="0">
              <a:buNone/>
            </a:pPr>
            <a:r>
              <a:rPr lang="en-US" sz="2400" b="1" dirty="0">
                <a:latin typeface="Bookman Old Style" pitchFamily="18" charset="0"/>
              </a:rPr>
              <a:t>1. Kruskal’s </a:t>
            </a:r>
            <a:r>
              <a:rPr lang="en-US" sz="2400" b="1" dirty="0" smtClean="0">
                <a:latin typeface="Bookman Old Style" pitchFamily="18" charset="0"/>
              </a:rPr>
              <a:t>algorithm</a:t>
            </a:r>
            <a:endParaRPr lang="en-US" sz="2400" b="1" dirty="0">
              <a:latin typeface="Bookman Old Style" pitchFamily="18" charset="0"/>
            </a:endParaRPr>
          </a:p>
          <a:p>
            <a:pPr marL="400050" lvl="1" indent="0">
              <a:buNone/>
            </a:pPr>
            <a:r>
              <a:rPr lang="en-US" sz="2400" b="1" dirty="0">
                <a:latin typeface="Bookman Old Style" pitchFamily="18" charset="0"/>
              </a:rPr>
              <a:t>2. Prim </a:t>
            </a:r>
            <a:r>
              <a:rPr lang="en-US" sz="2400" b="1" dirty="0" smtClean="0">
                <a:latin typeface="Bookman Old Style" pitchFamily="18" charset="0"/>
              </a:rPr>
              <a:t>algorithm</a:t>
            </a:r>
          </a:p>
          <a:p>
            <a:pPr marL="400050" lvl="1" indent="0">
              <a:buNone/>
            </a:pPr>
            <a:endParaRPr lang="en-US" sz="2400" b="1" dirty="0" smtClean="0">
              <a:latin typeface="Bookman Old Style" pitchFamily="18" charset="0"/>
            </a:endParaRPr>
          </a:p>
          <a:p>
            <a:pPr>
              <a:buFont typeface="Wingdings" pitchFamily="2" charset="2"/>
              <a:buChar char="§"/>
            </a:pPr>
            <a:r>
              <a:rPr lang="en-US" sz="2400" dirty="0" smtClean="0">
                <a:latin typeface="Bookman Old Style" pitchFamily="18" charset="0"/>
              </a:rPr>
              <a:t>Both </a:t>
            </a:r>
            <a:r>
              <a:rPr lang="en-US" sz="2400" dirty="0">
                <a:latin typeface="Bookman Old Style" pitchFamily="18" charset="0"/>
              </a:rPr>
              <a:t>algorithms differ in their methodology, but both eventually end up with the MST. </a:t>
            </a:r>
            <a:r>
              <a:rPr lang="en-US" sz="2400" dirty="0" smtClean="0">
                <a:latin typeface="Bookman Old Style" pitchFamily="18" charset="0"/>
              </a:rPr>
              <a:t>Kruskal's</a:t>
            </a:r>
            <a:r>
              <a:rPr lang="en-US" sz="2400" dirty="0">
                <a:latin typeface="Bookman Old Style" pitchFamily="18" charset="0"/>
              </a:rPr>
              <a:t> </a:t>
            </a:r>
            <a:r>
              <a:rPr lang="en-US" sz="2400" dirty="0" smtClean="0">
                <a:latin typeface="Bookman Old Style" pitchFamily="18" charset="0"/>
              </a:rPr>
              <a:t>algorithm </a:t>
            </a:r>
            <a:r>
              <a:rPr lang="en-US" sz="2400" dirty="0">
                <a:latin typeface="Bookman Old Style" pitchFamily="18" charset="0"/>
              </a:rPr>
              <a:t>uses edges, and Prim’s algorithm uses vertex connections in determining the MST</a:t>
            </a:r>
            <a:r>
              <a:rPr lang="en-US" sz="2400" dirty="0" smtClean="0">
                <a:latin typeface="Bookman Old Style" pitchFamily="18" charset="0"/>
              </a:rPr>
              <a:t>.</a:t>
            </a:r>
          </a:p>
          <a:p>
            <a:pPr>
              <a:lnSpc>
                <a:spcPct val="150000"/>
              </a:lnSpc>
              <a:buFont typeface="Wingdings" pitchFamily="2" charset="2"/>
              <a:buChar char="§"/>
            </a:pPr>
            <a:endParaRPr lang="en-US" sz="2400" dirty="0" smtClean="0">
              <a:latin typeface="Bookman Old Style" pitchFamily="18" charset="0"/>
            </a:endParaRPr>
          </a:p>
          <a:p>
            <a:pPr marL="0" indent="0">
              <a:lnSpc>
                <a:spcPct val="150000"/>
              </a:lnSpc>
              <a:buNone/>
            </a:pPr>
            <a:r>
              <a:rPr lang="en-US" sz="2000" dirty="0" smtClean="0">
                <a:hlinkClick r:id="rId2"/>
              </a:rPr>
              <a:t>Note:</a:t>
            </a:r>
          </a:p>
          <a:p>
            <a:pPr>
              <a:lnSpc>
                <a:spcPct val="150000"/>
              </a:lnSpc>
              <a:buFont typeface="Wingdings" pitchFamily="2" charset="2"/>
              <a:buChar char="§"/>
            </a:pPr>
            <a:r>
              <a:rPr lang="en-US" sz="2000" dirty="0" smtClean="0">
                <a:hlinkClick r:id="rId2"/>
              </a:rPr>
              <a:t>https</a:t>
            </a:r>
            <a:r>
              <a:rPr lang="en-US" sz="2000" dirty="0">
                <a:hlinkClick r:id="rId2"/>
              </a:rPr>
              <a:t>://</a:t>
            </a:r>
            <a:r>
              <a:rPr lang="en-US" sz="2000" dirty="0" smtClean="0">
                <a:hlinkClick r:id="rId2"/>
              </a:rPr>
              <a:t>www.tutorialspoint.com/data_structures_algorithms/prims_spanning_tree_algorithm.htm</a:t>
            </a:r>
            <a:endParaRPr lang="en-US" sz="2000" dirty="0" smtClean="0"/>
          </a:p>
          <a:p>
            <a:pPr>
              <a:lnSpc>
                <a:spcPct val="150000"/>
              </a:lnSpc>
              <a:buFont typeface="Wingdings" pitchFamily="2" charset="2"/>
              <a:buChar char="§"/>
            </a:pPr>
            <a:r>
              <a:rPr lang="en-US" sz="2000" dirty="0" smtClean="0">
                <a:hlinkClick r:id="rId3"/>
              </a:rPr>
              <a:t>https</a:t>
            </a:r>
            <a:r>
              <a:rPr lang="en-US" sz="2000" dirty="0">
                <a:hlinkClick r:id="rId3"/>
              </a:rPr>
              <a:t>://</a:t>
            </a:r>
            <a:r>
              <a:rPr lang="en-US" sz="2000" dirty="0" smtClean="0">
                <a:hlinkClick r:id="rId3"/>
              </a:rPr>
              <a:t>www.javatpoint.com/spanning-tree</a:t>
            </a:r>
            <a:endParaRPr lang="en-US" sz="2000" dirty="0"/>
          </a:p>
        </p:txBody>
      </p:sp>
      <p:sp>
        <p:nvSpPr>
          <p:cNvPr id="2" name="Footer Placeholder 1"/>
          <p:cNvSpPr>
            <a:spLocks noGrp="1"/>
          </p:cNvSpPr>
          <p:nvPr>
            <p:ph type="ftr" sz="quarter" idx="11"/>
          </p:nvPr>
        </p:nvSpPr>
        <p:spPr>
          <a:xfrm>
            <a:off x="5257800" y="6457618"/>
            <a:ext cx="1905000" cy="365125"/>
          </a:xfrm>
        </p:spPr>
        <p:txBody>
          <a:bodyPr/>
          <a:lstStyle/>
          <a:p>
            <a:r>
              <a:rPr lang="en-US" smtClean="0"/>
              <a:t>Er. Jendi Bade Shrestha</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49</a:t>
            </a:fld>
            <a:endParaRPr lang="en-US"/>
          </a:p>
        </p:txBody>
      </p:sp>
      <p:sp>
        <p:nvSpPr>
          <p:cNvPr id="5" name="Date Placeholder 4"/>
          <p:cNvSpPr>
            <a:spLocks noGrp="1"/>
          </p:cNvSpPr>
          <p:nvPr>
            <p:ph type="dt" sz="half" idx="10"/>
          </p:nvPr>
        </p:nvSpPr>
        <p:spPr/>
        <p:txBody>
          <a:bodyPr/>
          <a:lstStyle/>
          <a:p>
            <a:fld id="{0909987B-5983-4C68-893A-8ABC303411F2}" type="datetime1">
              <a:rPr lang="en-US" smtClean="0"/>
              <a:t>12/1/2021</a:t>
            </a:fld>
            <a:endParaRPr lang="en-US"/>
          </a:p>
        </p:txBody>
      </p:sp>
    </p:spTree>
    <p:extLst>
      <p:ext uri="{BB962C8B-B14F-4D97-AF65-F5344CB8AC3E}">
        <p14:creationId xmlns:p14="http://schemas.microsoft.com/office/powerpoint/2010/main" val="4904691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012" y="381000"/>
            <a:ext cx="8943975" cy="5638800"/>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
        <p:nvSpPr>
          <p:cNvPr id="5" name="Date Placeholder 4"/>
          <p:cNvSpPr>
            <a:spLocks noGrp="1"/>
          </p:cNvSpPr>
          <p:nvPr>
            <p:ph type="dt" sz="half" idx="10"/>
          </p:nvPr>
        </p:nvSpPr>
        <p:spPr/>
        <p:txBody>
          <a:bodyPr/>
          <a:lstStyle/>
          <a:p>
            <a:fld id="{8A1DCE17-CCD8-4F0A-BD6F-D012D3ABACDF}" type="datetime1">
              <a:rPr lang="en-US" smtClean="0"/>
              <a:t>12/1/2021</a:t>
            </a:fld>
            <a:endParaRPr lang="en-US"/>
          </a:p>
        </p:txBody>
      </p:sp>
    </p:spTree>
    <p:extLst>
      <p:ext uri="{BB962C8B-B14F-4D97-AF65-F5344CB8AC3E}">
        <p14:creationId xmlns:p14="http://schemas.microsoft.com/office/powerpoint/2010/main" val="2782617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9144000" cy="6858000"/>
          </a:xfrm>
        </p:spPr>
        <p:txBody>
          <a:bodyPr>
            <a:normAutofit/>
          </a:bodyPr>
          <a:lstStyle/>
          <a:p>
            <a:pPr marL="0" indent="0">
              <a:buNone/>
            </a:pPr>
            <a:r>
              <a:rPr lang="en-US" sz="2400" b="1" dirty="0" smtClean="0">
                <a:solidFill>
                  <a:srgbClr val="FF0000"/>
                </a:solidFill>
                <a:latin typeface="Bookman Old Style" pitchFamily="18" charset="0"/>
              </a:rPr>
              <a:t>1. Kruskal’s Algorithm:</a:t>
            </a:r>
          </a:p>
          <a:p>
            <a:pPr fontAlgn="base">
              <a:buFont typeface="Wingdings" pitchFamily="2" charset="2"/>
              <a:buChar char="§"/>
            </a:pPr>
            <a:r>
              <a:rPr lang="en-US" sz="2400" dirty="0" smtClean="0">
                <a:latin typeface="Bookman Old Style" pitchFamily="18" charset="0"/>
              </a:rPr>
              <a:t>Kruskal’s </a:t>
            </a:r>
            <a:r>
              <a:rPr lang="en-US" sz="2400" dirty="0">
                <a:latin typeface="Bookman Old Style" pitchFamily="18" charset="0"/>
              </a:rPr>
              <a:t>Algorithm is a famous greedy algorithm</a:t>
            </a:r>
            <a:r>
              <a:rPr lang="en-US" sz="2400" dirty="0" smtClean="0">
                <a:latin typeface="Bookman Old Style" pitchFamily="18" charset="0"/>
              </a:rPr>
              <a:t>.</a:t>
            </a:r>
          </a:p>
          <a:p>
            <a:pPr fontAlgn="base">
              <a:buFont typeface="Wingdings" pitchFamily="2" charset="2"/>
              <a:buChar char="§"/>
            </a:pPr>
            <a:endParaRPr lang="en-US" sz="2400" dirty="0">
              <a:latin typeface="Bookman Old Style" pitchFamily="18" charset="0"/>
            </a:endParaRPr>
          </a:p>
          <a:p>
            <a:pPr fontAlgn="base">
              <a:buFont typeface="Wingdings" pitchFamily="2" charset="2"/>
              <a:buChar char="§"/>
            </a:pPr>
            <a:r>
              <a:rPr lang="en-US" sz="2400" dirty="0">
                <a:latin typeface="Bookman Old Style" pitchFamily="18" charset="0"/>
              </a:rPr>
              <a:t>It is used for finding the Minimum Spanning Tree (MST) of a given graph</a:t>
            </a:r>
            <a:r>
              <a:rPr lang="en-US" sz="2400" dirty="0" smtClean="0">
                <a:latin typeface="Bookman Old Style" pitchFamily="18" charset="0"/>
              </a:rPr>
              <a:t>.</a:t>
            </a:r>
          </a:p>
          <a:p>
            <a:pPr fontAlgn="base">
              <a:buFont typeface="Wingdings" pitchFamily="2" charset="2"/>
              <a:buChar char="§"/>
            </a:pPr>
            <a:endParaRPr lang="en-US" sz="2400" dirty="0">
              <a:latin typeface="Bookman Old Style" pitchFamily="18" charset="0"/>
            </a:endParaRPr>
          </a:p>
          <a:p>
            <a:pPr fontAlgn="base">
              <a:buFont typeface="Wingdings" pitchFamily="2" charset="2"/>
              <a:buChar char="§"/>
            </a:pPr>
            <a:r>
              <a:rPr lang="en-US" sz="2400" dirty="0">
                <a:latin typeface="Bookman Old Style" pitchFamily="18" charset="0"/>
              </a:rPr>
              <a:t>To apply Kruskal’s algorithm, the given graph must be weighted, connected and undirected</a:t>
            </a:r>
            <a:r>
              <a:rPr lang="en-US" sz="2400" dirty="0" smtClean="0">
                <a:latin typeface="Bookman Old Style" pitchFamily="18" charset="0"/>
              </a:rPr>
              <a:t>.</a:t>
            </a:r>
          </a:p>
          <a:p>
            <a:pPr fontAlgn="base">
              <a:buFont typeface="Wingdings" pitchFamily="2" charset="2"/>
              <a:buChar char="§"/>
            </a:pPr>
            <a:endParaRPr lang="en-US" sz="2400" dirty="0" smtClean="0">
              <a:latin typeface="Bookman Old Style" pitchFamily="18" charset="0"/>
            </a:endParaRPr>
          </a:p>
          <a:p>
            <a:pPr fontAlgn="base">
              <a:buFont typeface="Wingdings" pitchFamily="2" charset="2"/>
              <a:buChar char="§"/>
            </a:pPr>
            <a:r>
              <a:rPr lang="en-US" sz="2400" dirty="0">
                <a:latin typeface="Bookman Old Style" pitchFamily="18" charset="0"/>
              </a:rPr>
              <a:t>To understand Kruskal's algorithm let us consider the following examples.</a:t>
            </a:r>
          </a:p>
          <a:p>
            <a:pPr fontAlgn="base">
              <a:buFont typeface="Wingdings" pitchFamily="2" charset="2"/>
              <a:buChar char="§"/>
            </a:pPr>
            <a:endParaRPr lang="en-US" sz="2400" dirty="0" smtClean="0">
              <a:latin typeface="Bookman Old Style" pitchFamily="18" charset="0"/>
            </a:endParaRPr>
          </a:p>
          <a:p>
            <a:pPr marL="0" indent="0">
              <a:buNone/>
            </a:pPr>
            <a:r>
              <a:rPr lang="en-US" sz="2000" dirty="0" smtClean="0">
                <a:latin typeface="Bookman Old Style" pitchFamily="18" charset="0"/>
                <a:hlinkClick r:id="rId2"/>
              </a:rPr>
              <a:t>https</a:t>
            </a:r>
            <a:r>
              <a:rPr lang="en-US" sz="2000" dirty="0">
                <a:latin typeface="Bookman Old Style" pitchFamily="18" charset="0"/>
                <a:hlinkClick r:id="rId2"/>
              </a:rPr>
              <a:t>://www.gatevidyalay.com/kruskals-algorithm-kruskals-algorithm-example</a:t>
            </a:r>
            <a:r>
              <a:rPr lang="en-US" sz="2400" dirty="0" smtClean="0">
                <a:latin typeface="Bookman Old Style" pitchFamily="18" charset="0"/>
                <a:hlinkClick r:id="rId2"/>
              </a:rPr>
              <a:t>/</a:t>
            </a:r>
            <a:endParaRPr lang="en-US" sz="2400" dirty="0" smtClean="0">
              <a:latin typeface="Bookman Old Style" pitchFamily="18" charset="0"/>
            </a:endParaRPr>
          </a:p>
          <a:p>
            <a:pPr marL="0" indent="0">
              <a:buNone/>
            </a:pPr>
            <a:endParaRPr lang="en-US" sz="2000"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50</a:t>
            </a:fld>
            <a:endParaRPr lang="en-US"/>
          </a:p>
        </p:txBody>
      </p:sp>
      <p:sp>
        <p:nvSpPr>
          <p:cNvPr id="5" name="Date Placeholder 4"/>
          <p:cNvSpPr>
            <a:spLocks noGrp="1"/>
          </p:cNvSpPr>
          <p:nvPr>
            <p:ph type="dt" sz="half" idx="10"/>
          </p:nvPr>
        </p:nvSpPr>
        <p:spPr/>
        <p:txBody>
          <a:bodyPr/>
          <a:lstStyle/>
          <a:p>
            <a:fld id="{4C1A9570-8FA2-4DB2-8711-6E45327A7681}" type="datetime1">
              <a:rPr lang="en-US" smtClean="0"/>
              <a:t>12/1/2021</a:t>
            </a:fld>
            <a:endParaRPr lang="en-US"/>
          </a:p>
        </p:txBody>
      </p:sp>
    </p:spTree>
    <p:extLst>
      <p:ext uri="{BB962C8B-B14F-4D97-AF65-F5344CB8AC3E}">
        <p14:creationId xmlns:p14="http://schemas.microsoft.com/office/powerpoint/2010/main" val="90823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67800" cy="6858000"/>
          </a:xfrm>
        </p:spPr>
        <p:txBody>
          <a:bodyPr>
            <a:noAutofit/>
          </a:bodyPr>
          <a:lstStyle/>
          <a:p>
            <a:pPr marL="0" indent="0" fontAlgn="base">
              <a:buNone/>
            </a:pPr>
            <a:r>
              <a:rPr lang="en-US" sz="2400" b="1" dirty="0">
                <a:solidFill>
                  <a:srgbClr val="FF0000"/>
                </a:solidFill>
                <a:latin typeface="Bookman Old Style" pitchFamily="18" charset="0"/>
              </a:rPr>
              <a:t>Kruskal’s Algorithm </a:t>
            </a:r>
            <a:r>
              <a:rPr lang="en-US" sz="2400" b="1" dirty="0" smtClean="0">
                <a:solidFill>
                  <a:srgbClr val="FF0000"/>
                </a:solidFill>
                <a:latin typeface="Bookman Old Style" pitchFamily="18" charset="0"/>
              </a:rPr>
              <a:t>Implementation:</a:t>
            </a:r>
            <a:endParaRPr lang="en-US" sz="2400" b="1" dirty="0">
              <a:solidFill>
                <a:srgbClr val="FF0000"/>
              </a:solidFill>
              <a:latin typeface="Bookman Old Style" pitchFamily="18" charset="0"/>
            </a:endParaRPr>
          </a:p>
          <a:p>
            <a:pPr marL="0" indent="0" fontAlgn="base">
              <a:buNone/>
            </a:pPr>
            <a:r>
              <a:rPr lang="en-US" sz="2400" dirty="0" smtClean="0">
                <a:latin typeface="Bookman Old Style" pitchFamily="18" charset="0"/>
              </a:rPr>
              <a:t>The </a:t>
            </a:r>
            <a:r>
              <a:rPr lang="en-US" sz="2400" dirty="0">
                <a:latin typeface="Bookman Old Style" pitchFamily="18" charset="0"/>
              </a:rPr>
              <a:t>implementation of Kruskal’s Algorithm is explained in the following </a:t>
            </a:r>
            <a:r>
              <a:rPr lang="en-US" sz="2400" dirty="0" smtClean="0">
                <a:latin typeface="Bookman Old Style" pitchFamily="18" charset="0"/>
              </a:rPr>
              <a:t>steps:</a:t>
            </a:r>
          </a:p>
          <a:p>
            <a:pPr marL="0" indent="0" fontAlgn="base">
              <a:buNone/>
            </a:pPr>
            <a:r>
              <a:rPr lang="en-US" sz="2400" b="1" u="sng" dirty="0" smtClean="0">
                <a:latin typeface="Bookman Old Style" pitchFamily="18" charset="0"/>
              </a:rPr>
              <a:t>Step-01:</a:t>
            </a:r>
            <a:r>
              <a:rPr lang="en-US" sz="2400" b="1" dirty="0">
                <a:latin typeface="Bookman Old Style" pitchFamily="18" charset="0"/>
              </a:rPr>
              <a:t> </a:t>
            </a:r>
            <a:endParaRPr lang="en-US" sz="2400" b="1" dirty="0" smtClean="0">
              <a:latin typeface="Bookman Old Style" pitchFamily="18" charset="0"/>
            </a:endParaRPr>
          </a:p>
          <a:p>
            <a:pPr fontAlgn="base">
              <a:buFont typeface="Wingdings" pitchFamily="2" charset="2"/>
              <a:buChar char="§"/>
            </a:pPr>
            <a:r>
              <a:rPr lang="en-US" sz="2400" dirty="0" smtClean="0">
                <a:latin typeface="Bookman Old Style" pitchFamily="18" charset="0"/>
              </a:rPr>
              <a:t>Sort </a:t>
            </a:r>
            <a:r>
              <a:rPr lang="en-US" sz="2400" dirty="0">
                <a:latin typeface="Bookman Old Style" pitchFamily="18" charset="0"/>
              </a:rPr>
              <a:t>all the edges from low weight to high weight.</a:t>
            </a:r>
          </a:p>
          <a:p>
            <a:pPr marL="0" indent="0" fontAlgn="base">
              <a:buNone/>
            </a:pPr>
            <a:r>
              <a:rPr lang="en-US" sz="2400" dirty="0">
                <a:latin typeface="Bookman Old Style" pitchFamily="18" charset="0"/>
              </a:rPr>
              <a:t> </a:t>
            </a:r>
          </a:p>
          <a:p>
            <a:pPr marL="0" indent="0" fontAlgn="base">
              <a:buNone/>
            </a:pPr>
            <a:r>
              <a:rPr lang="en-US" sz="2400" b="1" u="sng" dirty="0" smtClean="0">
                <a:latin typeface="Bookman Old Style" pitchFamily="18" charset="0"/>
              </a:rPr>
              <a:t>Step-02:</a:t>
            </a:r>
            <a:r>
              <a:rPr lang="en-US" sz="2400" b="1" dirty="0">
                <a:latin typeface="Bookman Old Style" pitchFamily="18" charset="0"/>
              </a:rPr>
              <a:t> </a:t>
            </a:r>
            <a:endParaRPr lang="en-US" sz="2400" b="1" dirty="0" smtClean="0">
              <a:latin typeface="Bookman Old Style" pitchFamily="18" charset="0"/>
            </a:endParaRPr>
          </a:p>
          <a:p>
            <a:pPr fontAlgn="base">
              <a:buFont typeface="Wingdings" pitchFamily="2" charset="2"/>
              <a:buChar char="§"/>
            </a:pPr>
            <a:r>
              <a:rPr lang="en-US" sz="2400" dirty="0" smtClean="0">
                <a:latin typeface="Bookman Old Style" pitchFamily="18" charset="0"/>
              </a:rPr>
              <a:t>Take </a:t>
            </a:r>
            <a:r>
              <a:rPr lang="en-US" sz="2400" dirty="0">
                <a:latin typeface="Bookman Old Style" pitchFamily="18" charset="0"/>
              </a:rPr>
              <a:t>the edge with the lowest weight and use it to connect the vertices of </a:t>
            </a:r>
            <a:r>
              <a:rPr lang="en-US" sz="2400" dirty="0" smtClean="0">
                <a:latin typeface="Bookman Old Style" pitchFamily="18" charset="0"/>
              </a:rPr>
              <a:t>graph. </a:t>
            </a:r>
          </a:p>
          <a:p>
            <a:pPr fontAlgn="base">
              <a:buFont typeface="Wingdings" pitchFamily="2" charset="2"/>
              <a:buChar char="§"/>
            </a:pPr>
            <a:r>
              <a:rPr lang="en-US" sz="2400" dirty="0" smtClean="0">
                <a:latin typeface="Bookman Old Style" pitchFamily="18" charset="0"/>
              </a:rPr>
              <a:t>If </a:t>
            </a:r>
            <a:r>
              <a:rPr lang="en-US" sz="2400" dirty="0">
                <a:latin typeface="Bookman Old Style" pitchFamily="18" charset="0"/>
              </a:rPr>
              <a:t>adding an edge creates a cycle, then reject that edge and go for the next least weight </a:t>
            </a:r>
            <a:r>
              <a:rPr lang="en-US" sz="2400" dirty="0" smtClean="0">
                <a:latin typeface="Bookman Old Style" pitchFamily="18" charset="0"/>
              </a:rPr>
              <a:t>edge.</a:t>
            </a:r>
          </a:p>
          <a:p>
            <a:pPr fontAlgn="base">
              <a:buFont typeface="Wingdings" pitchFamily="2" charset="2"/>
              <a:buChar char="§"/>
            </a:pPr>
            <a:endParaRPr lang="en-US" sz="2400" dirty="0" smtClean="0">
              <a:latin typeface="Bookman Old Style" pitchFamily="18" charset="0"/>
            </a:endParaRPr>
          </a:p>
          <a:p>
            <a:pPr marL="0" indent="0" fontAlgn="base">
              <a:buNone/>
            </a:pPr>
            <a:r>
              <a:rPr lang="en-US" sz="2400" b="1" u="sng" dirty="0">
                <a:latin typeface="Bookman Old Style" pitchFamily="18" charset="0"/>
              </a:rPr>
              <a:t>Step-03</a:t>
            </a:r>
            <a:r>
              <a:rPr lang="en-US" sz="2400" b="1" u="sng" dirty="0" smtClean="0">
                <a:latin typeface="Bookman Old Style" pitchFamily="18" charset="0"/>
              </a:rPr>
              <a:t>:</a:t>
            </a:r>
            <a:endParaRPr lang="en-US" sz="2400" dirty="0">
              <a:latin typeface="Bookman Old Style" pitchFamily="18" charset="0"/>
            </a:endParaRPr>
          </a:p>
          <a:p>
            <a:pPr fontAlgn="base">
              <a:buFont typeface="Wingdings" pitchFamily="2" charset="2"/>
              <a:buChar char="§"/>
            </a:pPr>
            <a:r>
              <a:rPr lang="en-US" sz="2400" dirty="0">
                <a:latin typeface="Bookman Old Style" pitchFamily="18" charset="0"/>
              </a:rPr>
              <a:t>Keep adding edges until all the vertices are connected and a Minimum Spanning Tree (MST) is obtained</a:t>
            </a:r>
          </a:p>
          <a:p>
            <a:pPr fontAlgn="base">
              <a:buFont typeface="Wingdings" pitchFamily="2" charset="2"/>
              <a:buChar char="§"/>
            </a:pPr>
            <a:endParaRPr lang="en-US" sz="2400" dirty="0">
              <a:latin typeface="Bookman Old Style" pitchFamily="18" charset="0"/>
            </a:endParaRPr>
          </a:p>
          <a:p>
            <a:pPr marL="0" indent="0">
              <a:buNone/>
            </a:pPr>
            <a:endParaRPr lang="en-US" sz="2400" dirty="0">
              <a:latin typeface="Bookman Old Style" pitchFamily="18" charset="0"/>
            </a:endParaRP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51</a:t>
            </a:fld>
            <a:endParaRPr lang="en-US"/>
          </a:p>
        </p:txBody>
      </p:sp>
      <p:sp>
        <p:nvSpPr>
          <p:cNvPr id="2" name="Date Placeholder 1"/>
          <p:cNvSpPr>
            <a:spLocks noGrp="1"/>
          </p:cNvSpPr>
          <p:nvPr>
            <p:ph type="dt" sz="half" idx="10"/>
          </p:nvPr>
        </p:nvSpPr>
        <p:spPr/>
        <p:txBody>
          <a:bodyPr/>
          <a:lstStyle/>
          <a:p>
            <a:fld id="{1B2D44F2-D633-4FB8-8EA7-F67AEC588752}" type="datetime1">
              <a:rPr lang="en-US" smtClean="0"/>
              <a:t>12/1/2021</a:t>
            </a:fld>
            <a:endParaRPr lang="en-US"/>
          </a:p>
        </p:txBody>
      </p:sp>
    </p:spTree>
    <p:extLst>
      <p:ext uri="{BB962C8B-B14F-4D97-AF65-F5344CB8AC3E}">
        <p14:creationId xmlns:p14="http://schemas.microsoft.com/office/powerpoint/2010/main" val="4469427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9144000" cy="6858000"/>
          </a:xfrm>
        </p:spPr>
        <p:txBody>
          <a:bodyPr>
            <a:normAutofit/>
          </a:bodyPr>
          <a:lstStyle/>
          <a:p>
            <a:pPr marL="0" indent="0">
              <a:buNone/>
            </a:pPr>
            <a:r>
              <a:rPr lang="en-US" sz="2400" b="1" dirty="0" smtClean="0">
                <a:solidFill>
                  <a:srgbClr val="FF0000"/>
                </a:solidFill>
                <a:latin typeface="Bookman Old Style" pitchFamily="18" charset="0"/>
              </a:rPr>
              <a:t>Example </a:t>
            </a:r>
            <a:r>
              <a:rPr lang="en-US" sz="2400" b="1" dirty="0">
                <a:solidFill>
                  <a:srgbClr val="FF0000"/>
                </a:solidFill>
                <a:latin typeface="Bookman Old Style" pitchFamily="18" charset="0"/>
              </a:rPr>
              <a:t>1</a:t>
            </a:r>
            <a:r>
              <a:rPr lang="en-US" sz="2400" b="1" dirty="0" smtClean="0">
                <a:solidFill>
                  <a:srgbClr val="FF0000"/>
                </a:solidFill>
                <a:latin typeface="Bookman Old Style" pitchFamily="18" charset="0"/>
              </a:rPr>
              <a:t>:</a:t>
            </a:r>
            <a:endParaRPr lang="en-US" sz="2400" b="1" dirty="0">
              <a:solidFill>
                <a:srgbClr val="FF0000"/>
              </a:solidFill>
              <a:latin typeface="Bookman Old Style" pitchFamily="18" charset="0"/>
            </a:endParaRPr>
          </a:p>
          <a:p>
            <a:pPr marL="0" indent="0">
              <a:buNone/>
            </a:pPr>
            <a:r>
              <a:rPr lang="en-US" sz="2400" b="1" dirty="0" smtClean="0">
                <a:solidFill>
                  <a:srgbClr val="FF0000"/>
                </a:solidFill>
                <a:latin typeface="Bookman Old Style" pitchFamily="18" charset="0"/>
              </a:rPr>
              <a:t>Construct </a:t>
            </a:r>
            <a:r>
              <a:rPr lang="en-US" sz="2400" b="1" dirty="0">
                <a:solidFill>
                  <a:srgbClr val="FF0000"/>
                </a:solidFill>
                <a:latin typeface="Bookman Old Style" pitchFamily="18" charset="0"/>
              </a:rPr>
              <a:t>the minimal spanning tree for the graph shown </a:t>
            </a:r>
            <a:r>
              <a:rPr lang="en-US" sz="2400" b="1" dirty="0" smtClean="0">
                <a:solidFill>
                  <a:srgbClr val="FF0000"/>
                </a:solidFill>
                <a:latin typeface="Bookman Old Style" pitchFamily="18" charset="0"/>
              </a:rPr>
              <a:t>below</a:t>
            </a:r>
            <a:r>
              <a:rPr lang="en-US" sz="2400" b="1" dirty="0">
                <a:solidFill>
                  <a:srgbClr val="FF0000"/>
                </a:solidFill>
                <a:latin typeface="Bookman Old Style" pitchFamily="18" charset="0"/>
              </a:rPr>
              <a:t> using Kruskal’s Algorithm.</a:t>
            </a: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r>
              <a:rPr lang="en-US" sz="2400" b="1" dirty="0" smtClean="0">
                <a:solidFill>
                  <a:srgbClr val="FF0000"/>
                </a:solidFill>
                <a:latin typeface="Bookman Old Style" pitchFamily="18" charset="0"/>
              </a:rPr>
              <a:t>Solution:</a:t>
            </a:r>
          </a:p>
          <a:p>
            <a:pPr marL="0" indent="0">
              <a:buNone/>
            </a:pPr>
            <a:r>
              <a:rPr lang="en-US" sz="2400" dirty="0" smtClean="0">
                <a:latin typeface="Bookman Old Style" pitchFamily="18" charset="0"/>
              </a:rPr>
              <a:t>Arrange all the edges in increasing order of their cost:</a:t>
            </a:r>
          </a:p>
          <a:p>
            <a:pPr marL="0" indent="0">
              <a:buNone/>
            </a:pPr>
            <a:endParaRPr lang="en-US" sz="2400" b="1" dirty="0">
              <a:solidFill>
                <a:srgbClr val="FF0000"/>
              </a:solidFill>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52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71600"/>
            <a:ext cx="5029200" cy="3669264"/>
          </a:xfrm>
          <a:prstGeom prst="rect">
            <a:avLst/>
          </a:prstGeom>
        </p:spPr>
      </p:pic>
      <p:sp>
        <p:nvSpPr>
          <p:cNvPr id="6" name="Date Placeholder 5"/>
          <p:cNvSpPr>
            <a:spLocks noGrp="1"/>
          </p:cNvSpPr>
          <p:nvPr>
            <p:ph type="dt" sz="half" idx="10"/>
          </p:nvPr>
        </p:nvSpPr>
        <p:spPr/>
        <p:txBody>
          <a:bodyPr/>
          <a:lstStyle/>
          <a:p>
            <a:fld id="{F86043B9-C8CC-46BD-8098-882068124C55}" type="datetime1">
              <a:rPr lang="en-US" smtClean="0"/>
              <a:t>12/1/2021</a:t>
            </a:fld>
            <a:endParaRPr lang="en-US"/>
          </a:p>
        </p:txBody>
      </p:sp>
    </p:spTree>
    <p:extLst>
      <p:ext uri="{BB962C8B-B14F-4D97-AF65-F5344CB8AC3E}">
        <p14:creationId xmlns:p14="http://schemas.microsoft.com/office/powerpoint/2010/main" val="36913044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53</a:t>
            </a:fld>
            <a:endParaRPr lang="en-US"/>
          </a:p>
        </p:txBody>
      </p:sp>
      <p:sp>
        <p:nvSpPr>
          <p:cNvPr id="6" name="Content Placeholder 5"/>
          <p:cNvSpPr>
            <a:spLocks noGrp="1"/>
          </p:cNvSpPr>
          <p:nvPr>
            <p:ph idx="1"/>
          </p:nvPr>
        </p:nvSpPr>
        <p:spPr>
          <a:xfrm>
            <a:off x="0" y="152400"/>
            <a:ext cx="9067800" cy="6629400"/>
          </a:xfrm>
        </p:spPr>
        <p:txBody>
          <a:bodyPr>
            <a:normAutofit/>
          </a:bodyPr>
          <a:lstStyle/>
          <a:p>
            <a:pPr marL="0" indent="0">
              <a:buNone/>
            </a:pPr>
            <a:endParaRPr lang="en-US" sz="2400" dirty="0" smtClean="0">
              <a:latin typeface="Bookman Old Style" pitchFamily="18" charset="0"/>
            </a:endParaRPr>
          </a:p>
          <a:p>
            <a:pPr marL="0" indent="0">
              <a:buNone/>
            </a:pPr>
            <a:endParaRPr lang="en-US" sz="2400" dirty="0">
              <a:latin typeface="Bookman Old Style" pitchFamily="18" charset="0"/>
            </a:endParaRPr>
          </a:p>
          <a:p>
            <a:pPr marL="0" indent="0">
              <a:buNone/>
            </a:pPr>
            <a:endParaRPr lang="en-US" sz="2400" dirty="0" smtClean="0">
              <a:latin typeface="Bookman Old Style" pitchFamily="18" charset="0"/>
            </a:endParaRPr>
          </a:p>
          <a:p>
            <a:pPr marL="0" indent="0">
              <a:buNone/>
            </a:pPr>
            <a:endParaRPr lang="en-US" sz="2400" dirty="0" smtClean="0">
              <a:latin typeface="Bookman Old Style" pitchFamily="18" charset="0"/>
            </a:endParaRPr>
          </a:p>
          <a:p>
            <a:pPr marL="0" indent="0">
              <a:buNone/>
            </a:pPr>
            <a:r>
              <a:rPr lang="en-US" sz="2400" dirty="0" smtClean="0">
                <a:latin typeface="Bookman Old Style" pitchFamily="18" charset="0"/>
              </a:rPr>
              <a:t>The stages </a:t>
            </a:r>
            <a:r>
              <a:rPr lang="en-US" sz="2400" dirty="0">
                <a:latin typeface="Bookman Old Style" pitchFamily="18" charset="0"/>
              </a:rPr>
              <a:t>in Kruskal’s algorithm for </a:t>
            </a:r>
            <a:r>
              <a:rPr lang="en-US" sz="2400" dirty="0" smtClean="0">
                <a:latin typeface="Bookman Old Style" pitchFamily="18" charset="0"/>
              </a:rPr>
              <a:t>minimal spanning </a:t>
            </a:r>
            <a:r>
              <a:rPr lang="en-US" sz="2400" dirty="0">
                <a:latin typeface="Bookman Old Style" pitchFamily="18" charset="0"/>
              </a:rPr>
              <a:t>tree is as follows</a:t>
            </a:r>
            <a:r>
              <a:rPr lang="en-US" sz="2400" dirty="0" smtClean="0">
                <a:latin typeface="Bookman Old Style" pitchFamily="18" charset="0"/>
              </a:rPr>
              <a:t>:</a:t>
            </a:r>
          </a:p>
          <a:p>
            <a:pPr marL="0" indent="0">
              <a:buNone/>
            </a:pPr>
            <a:endParaRPr lang="en-US" sz="2400" dirty="0">
              <a:latin typeface="Bookman Old Style" pitchFamily="18" charset="0"/>
            </a:endParaRPr>
          </a:p>
        </p:txBody>
      </p:sp>
      <p:pic>
        <p:nvPicPr>
          <p:cNvPr id="7"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00"/>
            <a:ext cx="9144000" cy="14478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19400"/>
            <a:ext cx="9144000" cy="2971800"/>
          </a:xfrm>
          <a:prstGeom prst="rect">
            <a:avLst/>
          </a:prstGeom>
        </p:spPr>
      </p:pic>
      <p:sp>
        <p:nvSpPr>
          <p:cNvPr id="4" name="Date Placeholder 3"/>
          <p:cNvSpPr>
            <a:spLocks noGrp="1"/>
          </p:cNvSpPr>
          <p:nvPr>
            <p:ph type="dt" sz="half" idx="10"/>
          </p:nvPr>
        </p:nvSpPr>
        <p:spPr/>
        <p:txBody>
          <a:bodyPr/>
          <a:lstStyle/>
          <a:p>
            <a:fld id="{919E8ED2-ADAB-4122-A6C1-773B1411C313}" type="datetime1">
              <a:rPr lang="en-US" smtClean="0"/>
              <a:t>12/1/2021</a:t>
            </a:fld>
            <a:endParaRPr lang="en-US"/>
          </a:p>
        </p:txBody>
      </p:sp>
    </p:spTree>
    <p:extLst>
      <p:ext uri="{BB962C8B-B14F-4D97-AF65-F5344CB8AC3E}">
        <p14:creationId xmlns:p14="http://schemas.microsoft.com/office/powerpoint/2010/main" val="39301858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54</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52400"/>
            <a:ext cx="8991599" cy="9906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6800"/>
            <a:ext cx="9144000" cy="2743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10000"/>
            <a:ext cx="9144000" cy="2819400"/>
          </a:xfrm>
          <a:prstGeom prst="rect">
            <a:avLst/>
          </a:prstGeom>
        </p:spPr>
      </p:pic>
      <p:sp>
        <p:nvSpPr>
          <p:cNvPr id="4" name="Date Placeholder 3"/>
          <p:cNvSpPr>
            <a:spLocks noGrp="1"/>
          </p:cNvSpPr>
          <p:nvPr>
            <p:ph type="dt" sz="half" idx="10"/>
          </p:nvPr>
        </p:nvSpPr>
        <p:spPr/>
        <p:txBody>
          <a:bodyPr/>
          <a:lstStyle/>
          <a:p>
            <a:fld id="{B36448C5-80E0-4268-A124-2DE36FA99BF3}" type="datetime1">
              <a:rPr lang="en-US" smtClean="0"/>
              <a:t>12/1/2021</a:t>
            </a:fld>
            <a:endParaRPr lang="en-US"/>
          </a:p>
        </p:txBody>
      </p:sp>
    </p:spTree>
    <p:extLst>
      <p:ext uri="{BB962C8B-B14F-4D97-AF65-F5344CB8AC3E}">
        <p14:creationId xmlns:p14="http://schemas.microsoft.com/office/powerpoint/2010/main" val="14026246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55</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400"/>
            <a:ext cx="8915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9144000" cy="2743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21" y="3962400"/>
            <a:ext cx="9144000" cy="2143823"/>
          </a:xfrm>
          <a:prstGeom prst="rect">
            <a:avLst/>
          </a:prstGeom>
        </p:spPr>
      </p:pic>
      <p:sp>
        <p:nvSpPr>
          <p:cNvPr id="4" name="Date Placeholder 3"/>
          <p:cNvSpPr>
            <a:spLocks noGrp="1"/>
          </p:cNvSpPr>
          <p:nvPr>
            <p:ph type="dt" sz="half" idx="10"/>
          </p:nvPr>
        </p:nvSpPr>
        <p:spPr/>
        <p:txBody>
          <a:bodyPr/>
          <a:lstStyle/>
          <a:p>
            <a:fld id="{C5FE7638-8337-46D7-BA0B-C934A7A4D57B}" type="datetime1">
              <a:rPr lang="en-US" smtClean="0"/>
              <a:t>12/1/2021</a:t>
            </a:fld>
            <a:endParaRPr lang="en-US"/>
          </a:p>
        </p:txBody>
      </p:sp>
    </p:spTree>
    <p:extLst>
      <p:ext uri="{BB962C8B-B14F-4D97-AF65-F5344CB8AC3E}">
        <p14:creationId xmlns:p14="http://schemas.microsoft.com/office/powerpoint/2010/main" val="34272586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56</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56" y="228600"/>
            <a:ext cx="8956343" cy="1066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601"/>
            <a:ext cx="9144000" cy="2743200"/>
          </a:xfrm>
          <a:prstGeom prst="rect">
            <a:avLst/>
          </a:prstGeom>
        </p:spPr>
      </p:pic>
      <p:sp>
        <p:nvSpPr>
          <p:cNvPr id="7" name="TextBox 6"/>
          <p:cNvSpPr txBox="1"/>
          <p:nvPr/>
        </p:nvSpPr>
        <p:spPr>
          <a:xfrm>
            <a:off x="1905000" y="5103841"/>
            <a:ext cx="3429000" cy="400110"/>
          </a:xfrm>
          <a:prstGeom prst="rect">
            <a:avLst/>
          </a:prstGeom>
          <a:noFill/>
        </p:spPr>
        <p:txBody>
          <a:bodyPr wrap="square" rtlCol="0">
            <a:spAutoFit/>
          </a:bodyPr>
          <a:lstStyle/>
          <a:p>
            <a:r>
              <a:rPr lang="en-US" sz="2000" dirty="0" smtClean="0"/>
              <a:t>Minimum Spanning Tree</a:t>
            </a:r>
            <a:endParaRPr lang="en-US" sz="2000" dirty="0"/>
          </a:p>
        </p:txBody>
      </p:sp>
      <p:sp>
        <p:nvSpPr>
          <p:cNvPr id="8" name="Up Arrow 7"/>
          <p:cNvSpPr/>
          <p:nvPr/>
        </p:nvSpPr>
        <p:spPr>
          <a:xfrm>
            <a:off x="2971800" y="4114801"/>
            <a:ext cx="838200" cy="91439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86507FCB-6CF9-4549-A634-D74C9AEBFC80}" type="datetime1">
              <a:rPr lang="en-US" smtClean="0"/>
              <a:t>12/1/2021</a:t>
            </a:fld>
            <a:endParaRPr lang="en-US"/>
          </a:p>
        </p:txBody>
      </p:sp>
    </p:spTree>
    <p:extLst>
      <p:ext uri="{BB962C8B-B14F-4D97-AF65-F5344CB8AC3E}">
        <p14:creationId xmlns:p14="http://schemas.microsoft.com/office/powerpoint/2010/main" val="3427258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9144000" cy="6858000"/>
          </a:xfrm>
        </p:spPr>
        <p:txBody>
          <a:bodyPr>
            <a:normAutofit/>
          </a:bodyPr>
          <a:lstStyle/>
          <a:p>
            <a:pPr marL="0" indent="0">
              <a:buNone/>
            </a:pPr>
            <a:r>
              <a:rPr lang="en-US" sz="2400" b="1" dirty="0" smtClean="0">
                <a:solidFill>
                  <a:srgbClr val="FF0000"/>
                </a:solidFill>
                <a:latin typeface="Bookman Old Style" pitchFamily="18" charset="0"/>
              </a:rPr>
              <a:t>Example </a:t>
            </a:r>
            <a:r>
              <a:rPr lang="en-US" sz="2400" b="1" dirty="0">
                <a:solidFill>
                  <a:srgbClr val="FF0000"/>
                </a:solidFill>
                <a:latin typeface="Bookman Old Style" pitchFamily="18" charset="0"/>
              </a:rPr>
              <a:t>2</a:t>
            </a:r>
            <a:r>
              <a:rPr lang="en-US" sz="2400" b="1" dirty="0" smtClean="0">
                <a:solidFill>
                  <a:srgbClr val="FF0000"/>
                </a:solidFill>
                <a:latin typeface="Bookman Old Style" pitchFamily="18" charset="0"/>
              </a:rPr>
              <a:t>:</a:t>
            </a:r>
            <a:endParaRPr lang="en-US" sz="2400" b="1" dirty="0">
              <a:solidFill>
                <a:srgbClr val="FF0000"/>
              </a:solidFill>
              <a:latin typeface="Bookman Old Style" pitchFamily="18" charset="0"/>
            </a:endParaRPr>
          </a:p>
          <a:p>
            <a:pPr marL="0" indent="0">
              <a:buNone/>
            </a:pPr>
            <a:r>
              <a:rPr lang="en-US" sz="2400" b="1" dirty="0" smtClean="0">
                <a:solidFill>
                  <a:srgbClr val="FF0000"/>
                </a:solidFill>
                <a:latin typeface="Bookman Old Style" pitchFamily="18" charset="0"/>
              </a:rPr>
              <a:t>Construct </a:t>
            </a:r>
            <a:r>
              <a:rPr lang="en-US" sz="2400" b="1" dirty="0">
                <a:solidFill>
                  <a:srgbClr val="FF0000"/>
                </a:solidFill>
                <a:latin typeface="Bookman Old Style" pitchFamily="18" charset="0"/>
              </a:rPr>
              <a:t>the minimal spanning tree for the graph shown below using Kruskal’s Algorithm.</a:t>
            </a: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r>
              <a:rPr lang="en-US" sz="2400" b="1" dirty="0" smtClean="0">
                <a:solidFill>
                  <a:srgbClr val="FF0000"/>
                </a:solidFill>
                <a:latin typeface="Bookman Old Style" pitchFamily="18" charset="0"/>
              </a:rPr>
              <a:t>Solution</a:t>
            </a:r>
            <a:r>
              <a:rPr lang="en-US" sz="2400" b="1" dirty="0">
                <a:solidFill>
                  <a:srgbClr val="FF0000"/>
                </a:solidFill>
                <a:latin typeface="Bookman Old Style" pitchFamily="18" charset="0"/>
              </a:rPr>
              <a:t>:</a:t>
            </a:r>
          </a:p>
          <a:p>
            <a:pPr marL="0" indent="0">
              <a:buNone/>
            </a:pPr>
            <a:r>
              <a:rPr lang="en-US" sz="2400" dirty="0">
                <a:latin typeface="Bookman Old Style" pitchFamily="18" charset="0"/>
              </a:rPr>
              <a:t>Arrange all the edges in increasing order of their cost:</a:t>
            </a: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57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71601"/>
            <a:ext cx="4876800" cy="3810000"/>
          </a:xfrm>
          <a:prstGeom prst="rect">
            <a:avLst/>
          </a:prstGeom>
        </p:spPr>
      </p:pic>
      <p:sp>
        <p:nvSpPr>
          <p:cNvPr id="6" name="Date Placeholder 5"/>
          <p:cNvSpPr>
            <a:spLocks noGrp="1"/>
          </p:cNvSpPr>
          <p:nvPr>
            <p:ph type="dt" sz="half" idx="10"/>
          </p:nvPr>
        </p:nvSpPr>
        <p:spPr/>
        <p:txBody>
          <a:bodyPr/>
          <a:lstStyle/>
          <a:p>
            <a:fld id="{8B7454E1-FDCC-43D5-9967-F633BC9EF6C3}" type="datetime1">
              <a:rPr lang="en-US" smtClean="0"/>
              <a:t>12/1/2021</a:t>
            </a:fld>
            <a:endParaRPr lang="en-US"/>
          </a:p>
        </p:txBody>
      </p:sp>
    </p:spTree>
    <p:extLst>
      <p:ext uri="{BB962C8B-B14F-4D97-AF65-F5344CB8AC3E}">
        <p14:creationId xmlns:p14="http://schemas.microsoft.com/office/powerpoint/2010/main" val="34272586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58</a:t>
            </a:fld>
            <a:endParaRPr lang="en-US"/>
          </a:p>
        </p:txBody>
      </p:sp>
      <p:sp>
        <p:nvSpPr>
          <p:cNvPr id="6" name="Content Placeholder 5"/>
          <p:cNvSpPr>
            <a:spLocks noGrp="1"/>
          </p:cNvSpPr>
          <p:nvPr>
            <p:ph idx="1"/>
          </p:nvPr>
        </p:nvSpPr>
        <p:spPr>
          <a:xfrm>
            <a:off x="0" y="0"/>
            <a:ext cx="9144000" cy="6858000"/>
          </a:xfrm>
        </p:spPr>
        <p:txBody>
          <a:bodyPr>
            <a:normAutofit/>
          </a:bodyPr>
          <a:lstStyle/>
          <a:p>
            <a:pPr marL="0" indent="0">
              <a:buNone/>
            </a:pPr>
            <a:endParaRPr lang="en-US" sz="2400" dirty="0" smtClean="0">
              <a:latin typeface="Bookman Old Style" pitchFamily="18" charset="0"/>
            </a:endParaRPr>
          </a:p>
          <a:p>
            <a:pPr marL="0" indent="0">
              <a:buNone/>
            </a:pPr>
            <a:endParaRPr lang="en-US" sz="2400" dirty="0">
              <a:latin typeface="Bookman Old Style" pitchFamily="18" charset="0"/>
            </a:endParaRPr>
          </a:p>
          <a:p>
            <a:pPr marL="0" indent="0">
              <a:buNone/>
            </a:pPr>
            <a:endParaRPr lang="en-US" sz="2400" dirty="0" smtClean="0">
              <a:latin typeface="Bookman Old Style" pitchFamily="18" charset="0"/>
            </a:endParaRPr>
          </a:p>
          <a:p>
            <a:pPr marL="0" indent="0">
              <a:buNone/>
            </a:pPr>
            <a:r>
              <a:rPr lang="en-US" sz="2400" dirty="0" smtClean="0">
                <a:latin typeface="Bookman Old Style" pitchFamily="18" charset="0"/>
              </a:rPr>
              <a:t>The </a:t>
            </a:r>
            <a:r>
              <a:rPr lang="en-US" sz="2400" dirty="0">
                <a:latin typeface="Bookman Old Style" pitchFamily="18" charset="0"/>
              </a:rPr>
              <a:t>stages in Kruskal’s algorithm for minimal spanning tree is as follows</a:t>
            </a:r>
            <a:r>
              <a:rPr lang="en-US" sz="2400" dirty="0" smtClean="0">
                <a:latin typeface="Bookman Old Style" pitchFamily="18" charset="0"/>
              </a:rPr>
              <a:t>:</a:t>
            </a:r>
          </a:p>
          <a:p>
            <a:pPr marL="0" indent="0">
              <a:buNone/>
            </a:pPr>
            <a:endParaRPr lang="en-US" sz="2400" dirty="0">
              <a:latin typeface="Bookman Old Style" pitchFamily="18" charset="0"/>
            </a:endParaRPr>
          </a:p>
          <a:p>
            <a:pPr marL="0" indent="0">
              <a:buNone/>
            </a:pPr>
            <a:endParaRPr lang="en-US"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76200"/>
            <a:ext cx="8915400" cy="1143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8988"/>
            <a:ext cx="9144000" cy="3219812"/>
          </a:xfrm>
          <a:prstGeom prst="rect">
            <a:avLst/>
          </a:prstGeom>
        </p:spPr>
      </p:pic>
      <p:sp>
        <p:nvSpPr>
          <p:cNvPr id="4" name="Date Placeholder 3"/>
          <p:cNvSpPr>
            <a:spLocks noGrp="1"/>
          </p:cNvSpPr>
          <p:nvPr>
            <p:ph type="dt" sz="half" idx="10"/>
          </p:nvPr>
        </p:nvSpPr>
        <p:spPr/>
        <p:txBody>
          <a:bodyPr/>
          <a:lstStyle/>
          <a:p>
            <a:fld id="{AA046C48-2C3D-4A44-8F24-32DFA5CB1808}" type="datetime1">
              <a:rPr lang="en-US" smtClean="0"/>
              <a:t>12/1/2021</a:t>
            </a:fld>
            <a:endParaRPr lang="en-US"/>
          </a:p>
        </p:txBody>
      </p:sp>
    </p:spTree>
    <p:extLst>
      <p:ext uri="{BB962C8B-B14F-4D97-AF65-F5344CB8AC3E}">
        <p14:creationId xmlns:p14="http://schemas.microsoft.com/office/powerpoint/2010/main" val="3427258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59</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400"/>
            <a:ext cx="9067800" cy="1066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2819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62400"/>
            <a:ext cx="9144000" cy="2878541"/>
          </a:xfrm>
          <a:prstGeom prst="rect">
            <a:avLst/>
          </a:prstGeom>
        </p:spPr>
      </p:pic>
      <p:sp>
        <p:nvSpPr>
          <p:cNvPr id="4" name="Date Placeholder 3"/>
          <p:cNvSpPr>
            <a:spLocks noGrp="1"/>
          </p:cNvSpPr>
          <p:nvPr>
            <p:ph type="dt" sz="half" idx="10"/>
          </p:nvPr>
        </p:nvSpPr>
        <p:spPr/>
        <p:txBody>
          <a:bodyPr/>
          <a:lstStyle/>
          <a:p>
            <a:fld id="{6190DCB3-ACBB-48E6-9A0B-116433E5F550}" type="datetime1">
              <a:rPr lang="en-US" smtClean="0"/>
              <a:t>12/1/2021</a:t>
            </a:fld>
            <a:endParaRPr lang="en-US"/>
          </a:p>
        </p:txBody>
      </p:sp>
    </p:spTree>
    <p:extLst>
      <p:ext uri="{BB962C8B-B14F-4D97-AF65-F5344CB8AC3E}">
        <p14:creationId xmlns:p14="http://schemas.microsoft.com/office/powerpoint/2010/main" val="3427258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263" y="457200"/>
            <a:ext cx="8844337" cy="5514976"/>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
        <p:nvSpPr>
          <p:cNvPr id="5" name="Date Placeholder 4"/>
          <p:cNvSpPr>
            <a:spLocks noGrp="1"/>
          </p:cNvSpPr>
          <p:nvPr>
            <p:ph type="dt" sz="half" idx="10"/>
          </p:nvPr>
        </p:nvSpPr>
        <p:spPr/>
        <p:txBody>
          <a:bodyPr/>
          <a:lstStyle/>
          <a:p>
            <a:fld id="{429175F9-FD5C-4953-BA52-498846191DD1}" type="datetime1">
              <a:rPr lang="en-US" smtClean="0"/>
              <a:t>12/1/2021</a:t>
            </a:fld>
            <a:endParaRPr lang="en-US"/>
          </a:p>
        </p:txBody>
      </p:sp>
    </p:spTree>
    <p:extLst>
      <p:ext uri="{BB962C8B-B14F-4D97-AF65-F5344CB8AC3E}">
        <p14:creationId xmlns:p14="http://schemas.microsoft.com/office/powerpoint/2010/main" val="27826179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60</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3024"/>
            <a:ext cx="8915400" cy="105997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0"/>
            <a:ext cx="9144000" cy="29718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62400"/>
            <a:ext cx="9144000" cy="1582425"/>
          </a:xfrm>
          <a:prstGeom prst="rect">
            <a:avLst/>
          </a:prstGeom>
        </p:spPr>
      </p:pic>
      <p:sp>
        <p:nvSpPr>
          <p:cNvPr id="4" name="Date Placeholder 3"/>
          <p:cNvSpPr>
            <a:spLocks noGrp="1"/>
          </p:cNvSpPr>
          <p:nvPr>
            <p:ph type="dt" sz="half" idx="10"/>
          </p:nvPr>
        </p:nvSpPr>
        <p:spPr/>
        <p:txBody>
          <a:bodyPr/>
          <a:lstStyle/>
          <a:p>
            <a:fld id="{C8D60E43-02BB-4624-A0FD-B775B8AD716A}" type="datetime1">
              <a:rPr lang="en-US" smtClean="0"/>
              <a:t>12/1/2021</a:t>
            </a:fld>
            <a:endParaRPr lang="en-US"/>
          </a:p>
        </p:txBody>
      </p:sp>
    </p:spTree>
    <p:extLst>
      <p:ext uri="{BB962C8B-B14F-4D97-AF65-F5344CB8AC3E}">
        <p14:creationId xmlns:p14="http://schemas.microsoft.com/office/powerpoint/2010/main" val="32103212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61</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6675"/>
            <a:ext cx="9144000" cy="11525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4191001"/>
          </a:xfrm>
          <a:prstGeom prst="rect">
            <a:avLst/>
          </a:prstGeom>
        </p:spPr>
      </p:pic>
      <p:sp>
        <p:nvSpPr>
          <p:cNvPr id="4" name="Date Placeholder 3"/>
          <p:cNvSpPr>
            <a:spLocks noGrp="1"/>
          </p:cNvSpPr>
          <p:nvPr>
            <p:ph type="dt" sz="half" idx="10"/>
          </p:nvPr>
        </p:nvSpPr>
        <p:spPr/>
        <p:txBody>
          <a:bodyPr/>
          <a:lstStyle/>
          <a:p>
            <a:fld id="{906F9E3C-2677-4419-8D6C-8A3AA99E24A7}" type="datetime1">
              <a:rPr lang="en-US" smtClean="0"/>
              <a:t>12/1/2021</a:t>
            </a:fld>
            <a:endParaRPr lang="en-US"/>
          </a:p>
        </p:txBody>
      </p:sp>
    </p:spTree>
    <p:extLst>
      <p:ext uri="{BB962C8B-B14F-4D97-AF65-F5344CB8AC3E}">
        <p14:creationId xmlns:p14="http://schemas.microsoft.com/office/powerpoint/2010/main" val="32103212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12594" y="6438508"/>
            <a:ext cx="1828800" cy="365125"/>
          </a:xfrm>
        </p:spPr>
        <p:txBody>
          <a:bodyPr/>
          <a:lstStyle/>
          <a:p>
            <a:r>
              <a:rPr lang="en-US" smtClean="0"/>
              <a:t>Er. Jendi Bade Shrestha</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62</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200"/>
            <a:ext cx="8839200" cy="1143000"/>
          </a:xfrm>
          <a:prstGeom prst="rect">
            <a:avLst/>
          </a:prstGeom>
        </p:spPr>
      </p:pic>
      <p:sp>
        <p:nvSpPr>
          <p:cNvPr id="7" name="TextBox 6"/>
          <p:cNvSpPr txBox="1"/>
          <p:nvPr/>
        </p:nvSpPr>
        <p:spPr>
          <a:xfrm>
            <a:off x="1905000" y="6172200"/>
            <a:ext cx="3429000" cy="400110"/>
          </a:xfrm>
          <a:prstGeom prst="rect">
            <a:avLst/>
          </a:prstGeom>
          <a:noFill/>
        </p:spPr>
        <p:txBody>
          <a:bodyPr wrap="square" rtlCol="0">
            <a:spAutoFit/>
          </a:bodyPr>
          <a:lstStyle/>
          <a:p>
            <a:r>
              <a:rPr lang="en-US" sz="2000" dirty="0" smtClean="0"/>
              <a:t>Minimum Spanning Tree</a:t>
            </a:r>
            <a:endParaRPr lang="en-US" sz="2000" dirty="0"/>
          </a:p>
        </p:txBody>
      </p:sp>
      <p:sp>
        <p:nvSpPr>
          <p:cNvPr id="8" name="Up Arrow 7"/>
          <p:cNvSpPr/>
          <p:nvPr/>
        </p:nvSpPr>
        <p:spPr>
          <a:xfrm>
            <a:off x="2619801" y="5000625"/>
            <a:ext cx="914400" cy="10668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 y="1219200"/>
            <a:ext cx="9067800" cy="378142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1905000"/>
            <a:ext cx="3352800" cy="22574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3000" y="5000625"/>
            <a:ext cx="3733800" cy="1400175"/>
          </a:xfrm>
          <a:prstGeom prst="rect">
            <a:avLst/>
          </a:prstGeom>
        </p:spPr>
      </p:pic>
      <p:sp>
        <p:nvSpPr>
          <p:cNvPr id="4" name="Date Placeholder 3"/>
          <p:cNvSpPr>
            <a:spLocks noGrp="1"/>
          </p:cNvSpPr>
          <p:nvPr>
            <p:ph type="dt" sz="half" idx="10"/>
          </p:nvPr>
        </p:nvSpPr>
        <p:spPr/>
        <p:txBody>
          <a:bodyPr/>
          <a:lstStyle/>
          <a:p>
            <a:fld id="{AE6037CA-CD9D-41FC-829D-09DB779E1691}" type="datetime1">
              <a:rPr lang="en-US" smtClean="0"/>
              <a:t>12/1/2021</a:t>
            </a:fld>
            <a:endParaRPr lang="en-US"/>
          </a:p>
        </p:txBody>
      </p:sp>
    </p:spTree>
    <p:extLst>
      <p:ext uri="{BB962C8B-B14F-4D97-AF65-F5344CB8AC3E}">
        <p14:creationId xmlns:p14="http://schemas.microsoft.com/office/powerpoint/2010/main" val="32103212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9144000" cy="6858000"/>
          </a:xfrm>
        </p:spPr>
        <p:txBody>
          <a:bodyPr>
            <a:normAutofit/>
          </a:bodyPr>
          <a:lstStyle/>
          <a:p>
            <a:pPr marL="0" indent="0">
              <a:buNone/>
            </a:pPr>
            <a:r>
              <a:rPr lang="en-US" sz="2400" b="1" dirty="0">
                <a:solidFill>
                  <a:srgbClr val="FF0000"/>
                </a:solidFill>
                <a:latin typeface="Bookman Old Style" pitchFamily="18" charset="0"/>
              </a:rPr>
              <a:t>Example </a:t>
            </a:r>
            <a:r>
              <a:rPr lang="en-US" sz="2400" b="1" dirty="0" smtClean="0">
                <a:solidFill>
                  <a:srgbClr val="FF0000"/>
                </a:solidFill>
                <a:latin typeface="Bookman Old Style" pitchFamily="18" charset="0"/>
              </a:rPr>
              <a:t>3: </a:t>
            </a:r>
            <a:r>
              <a:rPr lang="en-US" sz="2400" b="1" dirty="0" smtClean="0">
                <a:latin typeface="Bookman Old Style" pitchFamily="18" charset="0"/>
              </a:rPr>
              <a:t>DO THIS QUESTION BY YOURSELF</a:t>
            </a:r>
            <a:endParaRPr lang="en-US" sz="2400" b="1" dirty="0">
              <a:latin typeface="Bookman Old Style" pitchFamily="18" charset="0"/>
            </a:endParaRPr>
          </a:p>
          <a:p>
            <a:pPr marL="0" indent="0">
              <a:buNone/>
            </a:pPr>
            <a:r>
              <a:rPr lang="en-US" sz="2400" b="1" dirty="0">
                <a:solidFill>
                  <a:srgbClr val="FF0000"/>
                </a:solidFill>
                <a:latin typeface="Bookman Old Style" pitchFamily="18" charset="0"/>
              </a:rPr>
              <a:t>Construct the minimal spanning tree for the graph shown below using Kruskal’s </a:t>
            </a:r>
            <a:r>
              <a:rPr lang="en-US" sz="2400" b="1" dirty="0" smtClean="0">
                <a:solidFill>
                  <a:srgbClr val="FF0000"/>
                </a:solidFill>
                <a:latin typeface="Bookman Old Style" pitchFamily="18" charset="0"/>
              </a:rPr>
              <a:t>Algorithm. (show all necessary steps).</a:t>
            </a: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r>
              <a:rPr lang="en-US" sz="2400" b="1" dirty="0" smtClean="0">
                <a:solidFill>
                  <a:srgbClr val="FF0000"/>
                </a:solidFill>
                <a:latin typeface="Bookman Old Style" pitchFamily="18" charset="0"/>
              </a:rPr>
              <a:t>Hint:</a:t>
            </a:r>
          </a:p>
          <a:p>
            <a:pPr>
              <a:buFont typeface="Wingdings" pitchFamily="2" charset="2"/>
              <a:buChar char="Ø"/>
            </a:pPr>
            <a:r>
              <a:rPr lang="en-US" sz="2400" dirty="0" smtClean="0">
                <a:latin typeface="Bookman Old Style" pitchFamily="18" charset="0"/>
              </a:rPr>
              <a:t>Remove </a:t>
            </a:r>
            <a:r>
              <a:rPr lang="en-US" sz="2400" dirty="0">
                <a:latin typeface="Bookman Old Style" pitchFamily="18" charset="0"/>
              </a:rPr>
              <a:t>all loops and parallel edges from the given graph.</a:t>
            </a:r>
            <a:endParaRPr lang="en-US" sz="2400" b="1" dirty="0">
              <a:solidFill>
                <a:srgbClr val="FF0000"/>
              </a:solidFill>
              <a:latin typeface="Bookman Old Style" pitchFamily="18" charset="0"/>
            </a:endParaRPr>
          </a:p>
          <a:p>
            <a:pPr>
              <a:buFont typeface="Wingdings" pitchFamily="2" charset="2"/>
              <a:buChar char="Ø"/>
            </a:pPr>
            <a:r>
              <a:rPr lang="en-US" sz="2400" dirty="0">
                <a:latin typeface="Bookman Old Style" pitchFamily="18" charset="0"/>
              </a:rPr>
              <a:t>In case of parallel edges, keep the one which has the least cost associated and remove all others</a:t>
            </a:r>
            <a:r>
              <a:rPr lang="en-US" sz="2400" dirty="0" smtClean="0">
                <a:latin typeface="Bookman Old Style" pitchFamily="18" charset="0"/>
              </a:rPr>
              <a:t>.</a:t>
            </a:r>
          </a:p>
        </p:txBody>
      </p:sp>
      <p:sp>
        <p:nvSpPr>
          <p:cNvPr id="3" name="Slide Number Placeholder 2"/>
          <p:cNvSpPr>
            <a:spLocks noGrp="1"/>
          </p:cNvSpPr>
          <p:nvPr>
            <p:ph type="sldNum" sz="quarter" idx="12"/>
          </p:nvPr>
        </p:nvSpPr>
        <p:spPr/>
        <p:txBody>
          <a:bodyPr/>
          <a:lstStyle/>
          <a:p>
            <a:fld id="{B6F15528-21DE-4FAA-801E-634DDDAF4B2B}" type="slidenum">
              <a:rPr lang="en-US" smtClean="0"/>
              <a:pPr/>
              <a:t>63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1647825"/>
            <a:ext cx="5391150" cy="3305175"/>
          </a:xfrm>
          <a:prstGeom prst="rect">
            <a:avLst/>
          </a:prstGeom>
        </p:spPr>
      </p:pic>
      <p:sp>
        <p:nvSpPr>
          <p:cNvPr id="2" name="Date Placeholder 1"/>
          <p:cNvSpPr>
            <a:spLocks noGrp="1"/>
          </p:cNvSpPr>
          <p:nvPr>
            <p:ph type="dt" sz="half" idx="10"/>
          </p:nvPr>
        </p:nvSpPr>
        <p:spPr/>
        <p:txBody>
          <a:bodyPr/>
          <a:lstStyle/>
          <a:p>
            <a:fld id="{FAB07400-434D-40B0-9A7C-E2E353999FA7}" type="datetime1">
              <a:rPr lang="en-US" smtClean="0"/>
              <a:t>12/1/2021</a:t>
            </a:fld>
            <a:endParaRPr lang="en-US"/>
          </a:p>
        </p:txBody>
      </p:sp>
      <p:sp>
        <p:nvSpPr>
          <p:cNvPr id="6" name="Footer Placeholder 5"/>
          <p:cNvSpPr>
            <a:spLocks noGrp="1"/>
          </p:cNvSpPr>
          <p:nvPr>
            <p:ph type="ftr" sz="quarter" idx="11"/>
          </p:nvPr>
        </p:nvSpPr>
        <p:spPr/>
        <p:txBody>
          <a:bodyPr/>
          <a:lstStyle/>
          <a:p>
            <a:r>
              <a:rPr lang="en-US" smtClean="0"/>
              <a:t>Er. Jendi Bade Shrestha</a:t>
            </a:r>
            <a:endParaRPr lang="en-US"/>
          </a:p>
        </p:txBody>
      </p:sp>
    </p:spTree>
    <p:extLst>
      <p:ext uri="{BB962C8B-B14F-4D97-AF65-F5344CB8AC3E}">
        <p14:creationId xmlns:p14="http://schemas.microsoft.com/office/powerpoint/2010/main" val="32103212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9144000" cy="6858000"/>
          </a:xfrm>
        </p:spPr>
        <p:txBody>
          <a:bodyPr>
            <a:normAutofit/>
          </a:bodyPr>
          <a:lstStyle/>
          <a:p>
            <a:pPr>
              <a:buFont typeface="Wingdings" pitchFamily="2" charset="2"/>
              <a:buChar char="§"/>
            </a:pPr>
            <a:r>
              <a:rPr lang="en-US" sz="2400" dirty="0">
                <a:latin typeface="Bookman Old Style" pitchFamily="18" charset="0"/>
              </a:rPr>
              <a:t>Create a set of edges and weight, and arrange them in an ascending order of weightage (cost</a:t>
            </a:r>
            <a:r>
              <a:rPr lang="en-US" sz="2400" dirty="0" smtClean="0">
                <a:latin typeface="Bookman Old Style" pitchFamily="18" charset="0"/>
              </a:rPr>
              <a:t>) like this:</a:t>
            </a:r>
          </a:p>
          <a:p>
            <a:pPr>
              <a:buFont typeface="Wingdings" pitchFamily="2" charset="2"/>
              <a:buChar char="§"/>
            </a:pPr>
            <a:endParaRPr lang="en-US" sz="2400" dirty="0">
              <a:latin typeface="Bookman Old Style" pitchFamily="18" charset="0"/>
            </a:endParaRPr>
          </a:p>
          <a:p>
            <a:pPr>
              <a:buFont typeface="Wingdings" pitchFamily="2" charset="2"/>
              <a:buChar char="§"/>
            </a:pPr>
            <a:endParaRPr lang="en-US" sz="2400" dirty="0" smtClean="0">
              <a:latin typeface="Bookman Old Style" pitchFamily="18" charset="0"/>
            </a:endParaRPr>
          </a:p>
          <a:p>
            <a:pPr>
              <a:buFont typeface="Wingdings" pitchFamily="2" charset="2"/>
              <a:buChar char="§"/>
            </a:pPr>
            <a:endParaRPr lang="en-US" sz="2400" dirty="0">
              <a:latin typeface="Bookman Old Style" pitchFamily="18" charset="0"/>
            </a:endParaRPr>
          </a:p>
          <a:p>
            <a:pPr>
              <a:buFont typeface="Wingdings" pitchFamily="2" charset="2"/>
              <a:buChar char="§"/>
            </a:pPr>
            <a:endParaRPr lang="en-US" sz="2400" dirty="0" smtClean="0">
              <a:latin typeface="Bookman Old Style" pitchFamily="18" charset="0"/>
            </a:endParaRPr>
          </a:p>
          <a:p>
            <a:pPr>
              <a:buFont typeface="Wingdings" pitchFamily="2" charset="2"/>
              <a:buChar char="§"/>
            </a:pPr>
            <a:r>
              <a:rPr lang="en-US" sz="2400" dirty="0" smtClean="0">
                <a:latin typeface="Bookman Old Style" pitchFamily="18" charset="0"/>
              </a:rPr>
              <a:t>Your final minimum spanning tree should look like this:</a:t>
            </a:r>
          </a:p>
          <a:p>
            <a:pPr marL="0" indent="0">
              <a:buNone/>
            </a:pPr>
            <a:endParaRPr lang="en-US" sz="2400" dirty="0">
              <a:latin typeface="Bookman Old Style" pitchFamily="18" charset="0"/>
            </a:endParaRPr>
          </a:p>
          <a:p>
            <a:pPr marL="0" indent="0">
              <a:buNone/>
            </a:pPr>
            <a:endParaRPr lang="en-US" sz="2400"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64</a:t>
            </a:fld>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066800"/>
            <a:ext cx="8534400" cy="1143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200400"/>
            <a:ext cx="6327067" cy="3124200"/>
          </a:xfrm>
          <a:prstGeom prst="rect">
            <a:avLst/>
          </a:prstGeom>
        </p:spPr>
      </p:pic>
      <p:sp>
        <p:nvSpPr>
          <p:cNvPr id="7" name="Date Placeholder 6"/>
          <p:cNvSpPr>
            <a:spLocks noGrp="1"/>
          </p:cNvSpPr>
          <p:nvPr>
            <p:ph type="dt" sz="half" idx="10"/>
          </p:nvPr>
        </p:nvSpPr>
        <p:spPr/>
        <p:txBody>
          <a:bodyPr/>
          <a:lstStyle/>
          <a:p>
            <a:fld id="{90FB5A4D-6E9F-4E6B-8D35-8EECCF0CD458}" type="datetime1">
              <a:rPr lang="en-US" smtClean="0"/>
              <a:t>12/1/2021</a:t>
            </a:fld>
            <a:endParaRPr lang="en-US"/>
          </a:p>
        </p:txBody>
      </p:sp>
    </p:spTree>
    <p:extLst>
      <p:ext uri="{BB962C8B-B14F-4D97-AF65-F5344CB8AC3E}">
        <p14:creationId xmlns:p14="http://schemas.microsoft.com/office/powerpoint/2010/main" val="34272586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lvl="1" indent="0">
              <a:buNone/>
            </a:pPr>
            <a:r>
              <a:rPr lang="en-US" sz="2400" b="1" dirty="0">
                <a:solidFill>
                  <a:srgbClr val="FF0000"/>
                </a:solidFill>
                <a:latin typeface="Bookman Old Style" pitchFamily="18" charset="0"/>
              </a:rPr>
              <a:t>2. Prim </a:t>
            </a:r>
            <a:r>
              <a:rPr lang="en-US" sz="2400" b="1" dirty="0" smtClean="0">
                <a:solidFill>
                  <a:srgbClr val="FF0000"/>
                </a:solidFill>
                <a:latin typeface="Bookman Old Style" pitchFamily="18" charset="0"/>
              </a:rPr>
              <a:t>algorithm:</a:t>
            </a:r>
            <a:r>
              <a:rPr lang="en-US" dirty="0"/>
              <a:t> </a:t>
            </a:r>
          </a:p>
          <a:p>
            <a:pPr fontAlgn="base">
              <a:lnSpc>
                <a:spcPct val="150000"/>
              </a:lnSpc>
              <a:buFont typeface="Wingdings" pitchFamily="2" charset="2"/>
              <a:buChar char="§"/>
            </a:pPr>
            <a:r>
              <a:rPr lang="en-US" sz="2400" dirty="0">
                <a:latin typeface="Bookman Old Style" pitchFamily="18" charset="0"/>
              </a:rPr>
              <a:t>Prim’s Algorithm is a famous greedy algorithm</a:t>
            </a:r>
            <a:r>
              <a:rPr lang="en-US" sz="2400" dirty="0" smtClean="0">
                <a:latin typeface="Bookman Old Style" pitchFamily="18" charset="0"/>
              </a:rPr>
              <a:t>.</a:t>
            </a:r>
          </a:p>
          <a:p>
            <a:pPr fontAlgn="base">
              <a:lnSpc>
                <a:spcPct val="150000"/>
              </a:lnSpc>
              <a:buFont typeface="Wingdings" pitchFamily="2" charset="2"/>
              <a:buChar char="§"/>
            </a:pPr>
            <a:endParaRPr lang="en-US" sz="2400" dirty="0">
              <a:latin typeface="Bookman Old Style" pitchFamily="18" charset="0"/>
            </a:endParaRPr>
          </a:p>
          <a:p>
            <a:pPr fontAlgn="base">
              <a:lnSpc>
                <a:spcPct val="150000"/>
              </a:lnSpc>
              <a:buFont typeface="Wingdings" pitchFamily="2" charset="2"/>
              <a:buChar char="§"/>
            </a:pPr>
            <a:r>
              <a:rPr lang="en-US" sz="2400" dirty="0">
                <a:latin typeface="Bookman Old Style" pitchFamily="18" charset="0"/>
              </a:rPr>
              <a:t>It is used for finding the Minimum Spanning Tree (MST) of a given graph</a:t>
            </a:r>
            <a:r>
              <a:rPr lang="en-US" sz="2400" dirty="0" smtClean="0">
                <a:latin typeface="Bookman Old Style" pitchFamily="18" charset="0"/>
              </a:rPr>
              <a:t>.</a:t>
            </a:r>
          </a:p>
          <a:p>
            <a:pPr fontAlgn="base">
              <a:lnSpc>
                <a:spcPct val="150000"/>
              </a:lnSpc>
              <a:buFont typeface="Wingdings" pitchFamily="2" charset="2"/>
              <a:buChar char="§"/>
            </a:pPr>
            <a:endParaRPr lang="en-US" sz="2400" dirty="0">
              <a:latin typeface="Bookman Old Style" pitchFamily="18" charset="0"/>
            </a:endParaRPr>
          </a:p>
          <a:p>
            <a:pPr fontAlgn="base">
              <a:lnSpc>
                <a:spcPct val="150000"/>
              </a:lnSpc>
              <a:buFont typeface="Wingdings" pitchFamily="2" charset="2"/>
              <a:buChar char="§"/>
            </a:pPr>
            <a:r>
              <a:rPr lang="en-US" sz="2400" dirty="0">
                <a:latin typeface="Bookman Old Style" pitchFamily="18" charset="0"/>
              </a:rPr>
              <a:t>To apply Prim’s algorithm, the given graph must be weighted, connected and undirected.</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
        <p:nvSpPr>
          <p:cNvPr id="2" name="Date Placeholder 1"/>
          <p:cNvSpPr>
            <a:spLocks noGrp="1"/>
          </p:cNvSpPr>
          <p:nvPr>
            <p:ph type="dt" sz="half" idx="10"/>
          </p:nvPr>
        </p:nvSpPr>
        <p:spPr/>
        <p:txBody>
          <a:bodyPr/>
          <a:lstStyle/>
          <a:p>
            <a:fld id="{52B93FFF-1ABF-40A2-A82A-69F9EB1C35DF}" type="datetime1">
              <a:rPr lang="en-US" smtClean="0"/>
              <a:t>12/1/2021</a:t>
            </a:fld>
            <a:endParaRPr lang="en-US"/>
          </a:p>
        </p:txBody>
      </p:sp>
    </p:spTree>
    <p:extLst>
      <p:ext uri="{BB962C8B-B14F-4D97-AF65-F5344CB8AC3E}">
        <p14:creationId xmlns:p14="http://schemas.microsoft.com/office/powerpoint/2010/main" val="32456855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fontAlgn="base">
              <a:buNone/>
            </a:pPr>
            <a:r>
              <a:rPr lang="en-US" sz="2000" b="1" dirty="0">
                <a:solidFill>
                  <a:srgbClr val="FF0000"/>
                </a:solidFill>
                <a:latin typeface="Bookman Old Style" pitchFamily="18" charset="0"/>
              </a:rPr>
              <a:t>Prim’s Algorithm </a:t>
            </a:r>
            <a:r>
              <a:rPr lang="en-US" sz="2000" b="1" dirty="0" smtClean="0">
                <a:solidFill>
                  <a:srgbClr val="FF0000"/>
                </a:solidFill>
                <a:latin typeface="Bookman Old Style" pitchFamily="18" charset="0"/>
              </a:rPr>
              <a:t>Implementation:</a:t>
            </a:r>
            <a:endParaRPr lang="en-US" sz="2000" b="1" dirty="0">
              <a:solidFill>
                <a:srgbClr val="FF0000"/>
              </a:solidFill>
              <a:latin typeface="Bookman Old Style" pitchFamily="18" charset="0"/>
            </a:endParaRPr>
          </a:p>
          <a:p>
            <a:pPr marL="0" indent="0" fontAlgn="base">
              <a:buNone/>
            </a:pPr>
            <a:r>
              <a:rPr lang="en-US" sz="2000" dirty="0">
                <a:latin typeface="Bookman Old Style" pitchFamily="18" charset="0"/>
              </a:rPr>
              <a:t> </a:t>
            </a:r>
            <a:r>
              <a:rPr lang="en-US" sz="2000" dirty="0" smtClean="0">
                <a:latin typeface="Bookman Old Style" pitchFamily="18" charset="0"/>
              </a:rPr>
              <a:t>The </a:t>
            </a:r>
            <a:r>
              <a:rPr lang="en-US" sz="2000" dirty="0">
                <a:latin typeface="Bookman Old Style" pitchFamily="18" charset="0"/>
              </a:rPr>
              <a:t>implementation of Prim’s Algorithm is explained in the following </a:t>
            </a:r>
            <a:r>
              <a:rPr lang="en-US" sz="2000" dirty="0" smtClean="0">
                <a:latin typeface="Bookman Old Style" pitchFamily="18" charset="0"/>
              </a:rPr>
              <a:t>steps:</a:t>
            </a:r>
            <a:endParaRPr lang="en-US" sz="2000" dirty="0">
              <a:latin typeface="Bookman Old Style" pitchFamily="18" charset="0"/>
            </a:endParaRPr>
          </a:p>
          <a:p>
            <a:pPr marL="0" indent="0" fontAlgn="base">
              <a:buNone/>
            </a:pPr>
            <a:r>
              <a:rPr lang="en-US" sz="2000" b="1" u="sng" dirty="0">
                <a:latin typeface="Bookman Old Style" pitchFamily="18" charset="0"/>
              </a:rPr>
              <a:t>Step-01</a:t>
            </a:r>
            <a:r>
              <a:rPr lang="en-US" sz="2000" b="1" u="sng" dirty="0" smtClean="0">
                <a:latin typeface="Bookman Old Style" pitchFamily="18" charset="0"/>
              </a:rPr>
              <a:t>:</a:t>
            </a:r>
            <a:r>
              <a:rPr lang="en-US" sz="2000" dirty="0">
                <a:latin typeface="Bookman Old Style" pitchFamily="18" charset="0"/>
              </a:rPr>
              <a:t> </a:t>
            </a:r>
          </a:p>
          <a:p>
            <a:pPr fontAlgn="base">
              <a:buFont typeface="Wingdings" pitchFamily="2" charset="2"/>
              <a:buChar char="§"/>
            </a:pPr>
            <a:r>
              <a:rPr lang="en-US" sz="2000" dirty="0">
                <a:latin typeface="Bookman Old Style" pitchFamily="18" charset="0"/>
              </a:rPr>
              <a:t>Randomly choose any vertex.</a:t>
            </a:r>
          </a:p>
          <a:p>
            <a:pPr fontAlgn="base">
              <a:buFont typeface="Wingdings" pitchFamily="2" charset="2"/>
              <a:buChar char="§"/>
            </a:pPr>
            <a:r>
              <a:rPr lang="en-US" sz="2000" dirty="0">
                <a:latin typeface="Bookman Old Style" pitchFamily="18" charset="0"/>
              </a:rPr>
              <a:t>The vertex connecting to the edge having least weight is usually selected.</a:t>
            </a:r>
          </a:p>
          <a:p>
            <a:pPr marL="0" indent="0" fontAlgn="base">
              <a:buNone/>
            </a:pPr>
            <a:endParaRPr lang="en-US" sz="2000" b="1" u="sng" dirty="0" smtClean="0">
              <a:latin typeface="Bookman Old Style" pitchFamily="18" charset="0"/>
            </a:endParaRPr>
          </a:p>
          <a:p>
            <a:pPr marL="0" indent="0" fontAlgn="base">
              <a:buNone/>
            </a:pPr>
            <a:r>
              <a:rPr lang="en-US" sz="2000" b="1" u="sng" dirty="0" smtClean="0">
                <a:latin typeface="Bookman Old Style" pitchFamily="18" charset="0"/>
              </a:rPr>
              <a:t>Step-02</a:t>
            </a:r>
            <a:r>
              <a:rPr lang="en-US" sz="2000" b="1" u="sng" dirty="0">
                <a:latin typeface="Bookman Old Style" pitchFamily="18" charset="0"/>
              </a:rPr>
              <a:t>:</a:t>
            </a:r>
            <a:endParaRPr lang="en-US" sz="2000" b="1" dirty="0">
              <a:latin typeface="Bookman Old Style" pitchFamily="18" charset="0"/>
            </a:endParaRPr>
          </a:p>
          <a:p>
            <a:pPr fontAlgn="base">
              <a:buFont typeface="Wingdings" pitchFamily="2" charset="2"/>
              <a:buChar char="§"/>
            </a:pPr>
            <a:r>
              <a:rPr lang="en-US" sz="2000" dirty="0" smtClean="0">
                <a:latin typeface="Bookman Old Style" pitchFamily="18" charset="0"/>
              </a:rPr>
              <a:t>Find </a:t>
            </a:r>
            <a:r>
              <a:rPr lang="en-US" sz="2000" dirty="0">
                <a:latin typeface="Bookman Old Style" pitchFamily="18" charset="0"/>
              </a:rPr>
              <a:t>all the edges that connect the tree to new vertices.</a:t>
            </a:r>
          </a:p>
          <a:p>
            <a:pPr fontAlgn="base">
              <a:buFont typeface="Wingdings" pitchFamily="2" charset="2"/>
              <a:buChar char="§"/>
            </a:pPr>
            <a:r>
              <a:rPr lang="en-US" sz="2000" dirty="0">
                <a:latin typeface="Bookman Old Style" pitchFamily="18" charset="0"/>
              </a:rPr>
              <a:t>Find the least weight edge among those edges and include it in the existing tree.</a:t>
            </a:r>
          </a:p>
          <a:p>
            <a:pPr fontAlgn="base">
              <a:buFont typeface="Wingdings" pitchFamily="2" charset="2"/>
              <a:buChar char="§"/>
            </a:pPr>
            <a:r>
              <a:rPr lang="en-US" sz="2000" dirty="0">
                <a:latin typeface="Bookman Old Style" pitchFamily="18" charset="0"/>
              </a:rPr>
              <a:t>If including that edge creates a cycle, then reject that edge and look for the next least weight </a:t>
            </a:r>
            <a:r>
              <a:rPr lang="en-US" sz="2000" dirty="0" smtClean="0">
                <a:latin typeface="Bookman Old Style" pitchFamily="18" charset="0"/>
              </a:rPr>
              <a:t>edge</a:t>
            </a:r>
          </a:p>
          <a:p>
            <a:pPr marL="0" indent="0" fontAlgn="base">
              <a:buNone/>
            </a:pPr>
            <a:endParaRPr lang="en-US" sz="2000" b="1" u="sng" dirty="0" smtClean="0">
              <a:latin typeface="Bookman Old Style" pitchFamily="18" charset="0"/>
            </a:endParaRPr>
          </a:p>
          <a:p>
            <a:pPr marL="0" indent="0" fontAlgn="base">
              <a:buNone/>
            </a:pPr>
            <a:r>
              <a:rPr lang="en-US" sz="2000" b="1" u="sng" dirty="0" smtClean="0">
                <a:latin typeface="Bookman Old Style" pitchFamily="18" charset="0"/>
              </a:rPr>
              <a:t>Step-03:</a:t>
            </a:r>
            <a:endParaRPr lang="en-US" sz="2000" dirty="0">
              <a:latin typeface="Bookman Old Style" pitchFamily="18" charset="0"/>
            </a:endParaRPr>
          </a:p>
          <a:p>
            <a:pPr fontAlgn="base"/>
            <a:r>
              <a:rPr lang="en-US" sz="2000" dirty="0">
                <a:latin typeface="Bookman Old Style" pitchFamily="18" charset="0"/>
              </a:rPr>
              <a:t>Keep repeating step-02 until all the vertices are included and Minimum Spanning Tree (MST) is obtained.</a:t>
            </a:r>
          </a:p>
          <a:p>
            <a:pPr fontAlgn="base">
              <a:buFont typeface="Wingdings" pitchFamily="2" charset="2"/>
              <a:buChar char="§"/>
            </a:pPr>
            <a:endParaRPr lang="en-US" sz="2000" dirty="0">
              <a:latin typeface="Bookman Old Style" pitchFamily="18" charset="0"/>
            </a:endParaRPr>
          </a:p>
          <a:p>
            <a:pPr marL="0" indent="0">
              <a:buNone/>
            </a:pPr>
            <a:endParaRPr lang="en-US" sz="2000" dirty="0">
              <a:latin typeface="Bookman Old Style" pitchFamily="18" charset="0"/>
            </a:endParaRP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sp>
        <p:nvSpPr>
          <p:cNvPr id="2" name="Date Placeholder 1"/>
          <p:cNvSpPr>
            <a:spLocks noGrp="1"/>
          </p:cNvSpPr>
          <p:nvPr>
            <p:ph type="dt" sz="half" idx="10"/>
          </p:nvPr>
        </p:nvSpPr>
        <p:spPr/>
        <p:txBody>
          <a:bodyPr/>
          <a:lstStyle/>
          <a:p>
            <a:fld id="{BCD27123-993A-4F27-80E4-8F129E02927C}" type="datetime1">
              <a:rPr lang="en-US" smtClean="0"/>
              <a:t>12/1/2021</a:t>
            </a:fld>
            <a:endParaRPr lang="en-US"/>
          </a:p>
        </p:txBody>
      </p:sp>
    </p:spTree>
    <p:extLst>
      <p:ext uri="{BB962C8B-B14F-4D97-AF65-F5344CB8AC3E}">
        <p14:creationId xmlns:p14="http://schemas.microsoft.com/office/powerpoint/2010/main" val="33570733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b="1" dirty="0">
                <a:solidFill>
                  <a:srgbClr val="FF0000"/>
                </a:solidFill>
                <a:latin typeface="Bookman Old Style" pitchFamily="18" charset="0"/>
              </a:rPr>
              <a:t>Example </a:t>
            </a:r>
            <a:r>
              <a:rPr lang="en-US" sz="2400" b="1" dirty="0" smtClean="0">
                <a:solidFill>
                  <a:srgbClr val="FF0000"/>
                </a:solidFill>
                <a:latin typeface="Bookman Old Style" pitchFamily="18" charset="0"/>
              </a:rPr>
              <a:t>1:</a:t>
            </a:r>
            <a:endParaRPr lang="en-US" sz="2400" b="1" dirty="0">
              <a:solidFill>
                <a:srgbClr val="FF0000"/>
              </a:solidFill>
              <a:latin typeface="Bookman Old Style" pitchFamily="18" charset="0"/>
            </a:endParaRPr>
          </a:p>
          <a:p>
            <a:pPr marL="0" indent="0">
              <a:buNone/>
            </a:pPr>
            <a:r>
              <a:rPr lang="en-US" sz="2400" b="1" dirty="0">
                <a:solidFill>
                  <a:srgbClr val="FF0000"/>
                </a:solidFill>
                <a:latin typeface="Bookman Old Style" pitchFamily="18" charset="0"/>
              </a:rPr>
              <a:t>Construct the minimum spanning tree (MST) for the given graph using Prim’s Algorithm</a:t>
            </a:r>
            <a:r>
              <a:rPr lang="en-US" sz="2400" b="1" dirty="0" smtClean="0">
                <a:solidFill>
                  <a:srgbClr val="FF0000"/>
                </a:solidFill>
                <a:latin typeface="Bookman Old Style" pitchFamily="18" charset="0"/>
              </a:rPr>
              <a:t>.</a:t>
            </a: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r>
              <a:rPr lang="en-US" sz="2400" b="1" dirty="0" smtClean="0">
                <a:solidFill>
                  <a:srgbClr val="FF0000"/>
                </a:solidFill>
                <a:latin typeface="Bookman Old Style" pitchFamily="18" charset="0"/>
              </a:rPr>
              <a:t>Solution:</a:t>
            </a:r>
          </a:p>
          <a:p>
            <a:pPr marL="0" indent="0">
              <a:buNone/>
            </a:pPr>
            <a:r>
              <a:rPr lang="en-US" sz="2400" dirty="0" smtClean="0">
                <a:latin typeface="Bookman Old Style" pitchFamily="18" charset="0"/>
              </a:rPr>
              <a:t>Following </a:t>
            </a:r>
            <a:r>
              <a:rPr lang="en-US" sz="2400" dirty="0">
                <a:latin typeface="Bookman Old Style" pitchFamily="18" charset="0"/>
              </a:rPr>
              <a:t>are the steps to find the minimum spanning tree of above graph using prim algorithm.</a:t>
            </a:r>
            <a:endParaRPr lang="en-US" sz="2400" b="1" dirty="0">
              <a:solidFill>
                <a:srgbClr val="FF0000"/>
              </a:solidFill>
              <a:latin typeface="Bookman Old Style" pitchFamily="18" charset="0"/>
            </a:endParaRPr>
          </a:p>
          <a:p>
            <a:pPr marL="0" indent="0">
              <a:buNone/>
            </a:pPr>
            <a:endParaRPr lang="en-US" sz="2400"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42" y="1371600"/>
            <a:ext cx="5486400" cy="3505200"/>
          </a:xfrm>
          <a:prstGeom prst="rect">
            <a:avLst/>
          </a:prstGeom>
        </p:spPr>
      </p:pic>
      <p:sp>
        <p:nvSpPr>
          <p:cNvPr id="6" name="Date Placeholder 5"/>
          <p:cNvSpPr>
            <a:spLocks noGrp="1"/>
          </p:cNvSpPr>
          <p:nvPr>
            <p:ph type="dt" sz="half" idx="10"/>
          </p:nvPr>
        </p:nvSpPr>
        <p:spPr/>
        <p:txBody>
          <a:bodyPr/>
          <a:lstStyle/>
          <a:p>
            <a:fld id="{3136836C-C6CC-46A7-B87C-E24DADB01B64}" type="datetime1">
              <a:rPr lang="en-US" smtClean="0"/>
              <a:t>12/1/2021</a:t>
            </a:fld>
            <a:endParaRPr lang="en-US"/>
          </a:p>
        </p:txBody>
      </p:sp>
    </p:spTree>
    <p:extLst>
      <p:ext uri="{BB962C8B-B14F-4D97-AF65-F5344CB8AC3E}">
        <p14:creationId xmlns:p14="http://schemas.microsoft.com/office/powerpoint/2010/main" val="26905732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r>
              <a:rPr lang="en-US" sz="2400" b="1" dirty="0" smtClean="0">
                <a:latin typeface="Bookman Old Style" pitchFamily="18" charset="0"/>
              </a:rPr>
              <a:t>Step 1:</a:t>
            </a:r>
          </a:p>
          <a:p>
            <a:pPr marL="0" indent="0">
              <a:buNone/>
            </a:pPr>
            <a:endParaRPr lang="en-US" sz="2400" b="1" dirty="0">
              <a:latin typeface="Bookman Old Style" pitchFamily="18" charset="0"/>
            </a:endParaRPr>
          </a:p>
          <a:p>
            <a:pPr marL="0" indent="0">
              <a:buNone/>
            </a:pPr>
            <a:endParaRPr lang="en-US" sz="2400" b="1" dirty="0" smtClean="0">
              <a:latin typeface="Bookman Old Style" pitchFamily="18" charset="0"/>
            </a:endParaRPr>
          </a:p>
          <a:p>
            <a:pPr marL="0" indent="0">
              <a:buNone/>
            </a:pPr>
            <a:endParaRPr lang="en-US" sz="2400" b="1" dirty="0">
              <a:latin typeface="Bookman Old Style" pitchFamily="18" charset="0"/>
            </a:endParaRPr>
          </a:p>
          <a:p>
            <a:pPr marL="0" indent="0">
              <a:buNone/>
            </a:pPr>
            <a:endParaRPr lang="en-US" sz="2400" b="1" dirty="0" smtClean="0">
              <a:latin typeface="Bookman Old Style" pitchFamily="18" charset="0"/>
            </a:endParaRPr>
          </a:p>
          <a:p>
            <a:pPr marL="0" indent="0">
              <a:buNone/>
            </a:pPr>
            <a:endParaRPr lang="en-US" sz="2400" b="1" dirty="0">
              <a:latin typeface="Bookman Old Style" pitchFamily="18" charset="0"/>
            </a:endParaRPr>
          </a:p>
          <a:p>
            <a:pPr marL="0" indent="0">
              <a:buNone/>
            </a:pPr>
            <a:endParaRPr lang="en-US" sz="2400" b="1" dirty="0" smtClean="0">
              <a:latin typeface="Bookman Old Style" pitchFamily="18" charset="0"/>
            </a:endParaRPr>
          </a:p>
          <a:p>
            <a:pPr marL="0" indent="0">
              <a:buNone/>
            </a:pPr>
            <a:endParaRPr lang="en-US" sz="2400" b="1" dirty="0" smtClean="0">
              <a:latin typeface="Bookman Old Style" pitchFamily="18" charset="0"/>
            </a:endParaRPr>
          </a:p>
          <a:p>
            <a:pPr>
              <a:buFont typeface="Wingdings" pitchFamily="2" charset="2"/>
              <a:buChar char="§"/>
            </a:pPr>
            <a:r>
              <a:rPr lang="en-US" sz="2000" dirty="0" smtClean="0">
                <a:latin typeface="Bookman Old Style" pitchFamily="18" charset="0"/>
              </a:rPr>
              <a:t>In case of parallel edges, keep the one which has the least cost associated and remove all others.</a:t>
            </a:r>
          </a:p>
          <a:p>
            <a:pPr marL="0" indent="0">
              <a:buNone/>
            </a:pPr>
            <a:endParaRPr lang="en-US" sz="2000" b="1" dirty="0" smtClean="0">
              <a:latin typeface="Bookman Old Style" pitchFamily="18" charset="0"/>
            </a:endParaRPr>
          </a:p>
          <a:p>
            <a:pPr marL="0" indent="0">
              <a:buNone/>
            </a:pPr>
            <a:endParaRPr lang="en-US" dirty="0"/>
          </a:p>
        </p:txBody>
      </p:sp>
      <p:sp>
        <p:nvSpPr>
          <p:cNvPr id="4" name="Footer Placeholder 3"/>
          <p:cNvSpPr>
            <a:spLocks noGrp="1"/>
          </p:cNvSpPr>
          <p:nvPr>
            <p:ph type="ftr" sz="quarter" idx="11"/>
          </p:nvPr>
        </p:nvSpPr>
        <p:spPr>
          <a:xfrm>
            <a:off x="6248400" y="6294437"/>
            <a:ext cx="1981201" cy="365125"/>
          </a:xfrm>
        </p:spPr>
        <p:txBody>
          <a:bodyPr/>
          <a:lstStyle/>
          <a:p>
            <a:r>
              <a:rPr lang="en-US" smtClean="0"/>
              <a:t>Er. Jendi Bade Shrestha</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1" y="69645"/>
            <a:ext cx="6248400" cy="335935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314042"/>
            <a:ext cx="5066587" cy="2456914"/>
          </a:xfrm>
          <a:prstGeom prst="rect">
            <a:avLst/>
          </a:prstGeom>
        </p:spPr>
      </p:pic>
      <p:sp>
        <p:nvSpPr>
          <p:cNvPr id="7" name="Date Placeholder 6"/>
          <p:cNvSpPr>
            <a:spLocks noGrp="1"/>
          </p:cNvSpPr>
          <p:nvPr>
            <p:ph type="dt" sz="half" idx="10"/>
          </p:nvPr>
        </p:nvSpPr>
        <p:spPr/>
        <p:txBody>
          <a:bodyPr/>
          <a:lstStyle/>
          <a:p>
            <a:fld id="{E4F4B185-BE69-4ABC-973A-8226E544416C}" type="datetime1">
              <a:rPr lang="en-US" smtClean="0"/>
              <a:t>12/1/2021</a:t>
            </a:fld>
            <a:endParaRPr lang="en-US"/>
          </a:p>
        </p:txBody>
      </p:sp>
    </p:spTree>
    <p:extLst>
      <p:ext uri="{BB962C8B-B14F-4D97-AF65-F5344CB8AC3E}">
        <p14:creationId xmlns:p14="http://schemas.microsoft.com/office/powerpoint/2010/main" val="2690573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lnSpc>
                <a:spcPct val="150000"/>
              </a:lnSpc>
              <a:buNone/>
            </a:pPr>
            <a:r>
              <a:rPr lang="en-US" sz="2400" b="1" dirty="0">
                <a:latin typeface="Bookman Old Style" pitchFamily="18" charset="0"/>
              </a:rPr>
              <a:t>Step </a:t>
            </a:r>
            <a:r>
              <a:rPr lang="en-US" sz="2400" b="1" dirty="0" smtClean="0">
                <a:latin typeface="Bookman Old Style" pitchFamily="18" charset="0"/>
              </a:rPr>
              <a:t>2: Choose </a:t>
            </a:r>
            <a:r>
              <a:rPr lang="en-US" sz="2400" b="1" dirty="0">
                <a:latin typeface="Bookman Old Style" pitchFamily="18" charset="0"/>
              </a:rPr>
              <a:t>any arbitrary node as root </a:t>
            </a:r>
            <a:r>
              <a:rPr lang="en-US" sz="2400" b="1" dirty="0" smtClean="0">
                <a:latin typeface="Bookman Old Style" pitchFamily="18" charset="0"/>
              </a:rPr>
              <a:t>node</a:t>
            </a:r>
            <a:r>
              <a:rPr lang="en-US" sz="2400" dirty="0" smtClean="0">
                <a:latin typeface="Bookman Old Style" pitchFamily="18" charset="0"/>
              </a:rPr>
              <a:t>. </a:t>
            </a:r>
          </a:p>
          <a:p>
            <a:pPr>
              <a:lnSpc>
                <a:spcPct val="150000"/>
              </a:lnSpc>
              <a:buFont typeface="Wingdings" pitchFamily="2" charset="2"/>
              <a:buChar char="§"/>
            </a:pPr>
            <a:r>
              <a:rPr lang="en-US" sz="2400" dirty="0" smtClean="0">
                <a:latin typeface="Bookman Old Style" pitchFamily="18" charset="0"/>
              </a:rPr>
              <a:t>In </a:t>
            </a:r>
            <a:r>
              <a:rPr lang="en-US" sz="2400" dirty="0">
                <a:latin typeface="Bookman Old Style" pitchFamily="18" charset="0"/>
              </a:rPr>
              <a:t>this case, we choose </a:t>
            </a:r>
            <a:r>
              <a:rPr lang="en-US" sz="2400" b="1" dirty="0">
                <a:solidFill>
                  <a:srgbClr val="FF0000"/>
                </a:solidFill>
                <a:latin typeface="Bookman Old Style" pitchFamily="18" charset="0"/>
              </a:rPr>
              <a:t>S</a:t>
            </a:r>
            <a:r>
              <a:rPr lang="en-US" sz="2400" dirty="0">
                <a:solidFill>
                  <a:srgbClr val="FF0000"/>
                </a:solidFill>
                <a:latin typeface="Bookman Old Style" pitchFamily="18" charset="0"/>
              </a:rPr>
              <a:t> </a:t>
            </a:r>
            <a:r>
              <a:rPr lang="en-US" sz="2400" dirty="0">
                <a:latin typeface="Bookman Old Style" pitchFamily="18" charset="0"/>
              </a:rPr>
              <a:t>node as the root node of Prim's spanning tree. This node is arbitrarily chosen, </a:t>
            </a:r>
            <a:r>
              <a:rPr lang="en-US" sz="2400" dirty="0" smtClean="0">
                <a:latin typeface="Bookman Old Style" pitchFamily="18" charset="0"/>
              </a:rPr>
              <a:t>any </a:t>
            </a:r>
            <a:r>
              <a:rPr lang="en-US" sz="2400" dirty="0">
                <a:latin typeface="Bookman Old Style" pitchFamily="18" charset="0"/>
              </a:rPr>
              <a:t>node can be the root node. </a:t>
            </a:r>
            <a:endParaRPr lang="en-US" sz="2400" dirty="0" smtClean="0">
              <a:latin typeface="Bookman Old Style" pitchFamily="18" charset="0"/>
            </a:endParaRPr>
          </a:p>
          <a:p>
            <a:pPr>
              <a:lnSpc>
                <a:spcPct val="150000"/>
              </a:lnSpc>
              <a:buFont typeface="Wingdings" pitchFamily="2" charset="2"/>
              <a:buChar char="§"/>
            </a:pPr>
            <a:endParaRPr lang="en-US" sz="2400" dirty="0" smtClean="0">
              <a:latin typeface="Bookman Old Style" pitchFamily="18" charset="0"/>
            </a:endParaRPr>
          </a:p>
          <a:p>
            <a:pPr marL="0" indent="0">
              <a:lnSpc>
                <a:spcPct val="150000"/>
              </a:lnSpc>
              <a:buNone/>
            </a:pPr>
            <a:r>
              <a:rPr lang="en-US" sz="2400" b="1" dirty="0">
                <a:latin typeface="Bookman Old Style" pitchFamily="18" charset="0"/>
              </a:rPr>
              <a:t>Step </a:t>
            </a:r>
            <a:r>
              <a:rPr lang="en-US" sz="2400" b="1" dirty="0" smtClean="0">
                <a:latin typeface="Bookman Old Style" pitchFamily="18" charset="0"/>
              </a:rPr>
              <a:t>3: Check </a:t>
            </a:r>
            <a:r>
              <a:rPr lang="en-US" sz="2400" b="1" dirty="0">
                <a:latin typeface="Bookman Old Style" pitchFamily="18" charset="0"/>
              </a:rPr>
              <a:t>outgoing edges and select the one with less </a:t>
            </a:r>
            <a:r>
              <a:rPr lang="en-US" sz="2400" b="1" dirty="0" smtClean="0">
                <a:latin typeface="Bookman Old Style" pitchFamily="18" charset="0"/>
              </a:rPr>
              <a:t>cost.</a:t>
            </a:r>
            <a:endParaRPr lang="en-US" sz="2400" b="1" dirty="0">
              <a:latin typeface="Bookman Old Style" pitchFamily="18" charset="0"/>
            </a:endParaRPr>
          </a:p>
          <a:p>
            <a:pPr>
              <a:lnSpc>
                <a:spcPct val="150000"/>
              </a:lnSpc>
              <a:buFont typeface="Wingdings" pitchFamily="2" charset="2"/>
              <a:buChar char="§"/>
            </a:pPr>
            <a:r>
              <a:rPr lang="en-US" sz="2400" dirty="0">
                <a:latin typeface="Bookman Old Style" pitchFamily="18" charset="0"/>
              </a:rPr>
              <a:t>After choosing the root node </a:t>
            </a:r>
            <a:r>
              <a:rPr lang="en-US" sz="2400" b="1" dirty="0">
                <a:latin typeface="Bookman Old Style" pitchFamily="18" charset="0"/>
              </a:rPr>
              <a:t>S</a:t>
            </a:r>
            <a:r>
              <a:rPr lang="en-US" sz="2400" dirty="0">
                <a:latin typeface="Bookman Old Style" pitchFamily="18" charset="0"/>
              </a:rPr>
              <a:t>, we see that S,A and S,C are two edges with weight 7 and 8, respectively. We choose the edge S,A as it is lesser than the other.</a:t>
            </a:r>
          </a:p>
          <a:p>
            <a:pPr marL="0" indent="0">
              <a:buNone/>
            </a:pPr>
            <a:endParaRPr lang="en-US" sz="2400" dirty="0" smtClean="0">
              <a:latin typeface="Bookman Old Style" pitchFamily="18" charset="0"/>
            </a:endParaRPr>
          </a:p>
          <a:p>
            <a:pPr>
              <a:buFont typeface="Wingdings" pitchFamily="2" charset="2"/>
              <a:buChar char="§"/>
            </a:pPr>
            <a:endParaRPr lang="en-US" sz="2400" dirty="0" smtClean="0">
              <a:latin typeface="Bookman Old Style" pitchFamily="18" charset="0"/>
            </a:endParaRPr>
          </a:p>
          <a:p>
            <a:pPr marL="0" indent="0">
              <a:buNone/>
            </a:pPr>
            <a:endParaRPr lang="en-US" sz="2400" dirty="0">
              <a:latin typeface="Bookman Old Style" pitchFamily="18" charset="0"/>
            </a:endParaRP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
        <p:nvSpPr>
          <p:cNvPr id="2" name="Date Placeholder 1"/>
          <p:cNvSpPr>
            <a:spLocks noGrp="1"/>
          </p:cNvSpPr>
          <p:nvPr>
            <p:ph type="dt" sz="half" idx="10"/>
          </p:nvPr>
        </p:nvSpPr>
        <p:spPr/>
        <p:txBody>
          <a:bodyPr/>
          <a:lstStyle/>
          <a:p>
            <a:fld id="{B73FB3D7-A7FA-45D9-A7FD-9EA4ABF45372}" type="datetime1">
              <a:rPr lang="en-US" smtClean="0"/>
              <a:t>12/1/2021</a:t>
            </a:fld>
            <a:endParaRPr lang="en-US"/>
          </a:p>
        </p:txBody>
      </p:sp>
    </p:spTree>
    <p:extLst>
      <p:ext uri="{BB962C8B-B14F-4D97-AF65-F5344CB8AC3E}">
        <p14:creationId xmlns:p14="http://schemas.microsoft.com/office/powerpoint/2010/main" val="869524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304800"/>
            <a:ext cx="8943612" cy="6019800"/>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
        <p:nvSpPr>
          <p:cNvPr id="5" name="Date Placeholder 4"/>
          <p:cNvSpPr>
            <a:spLocks noGrp="1"/>
          </p:cNvSpPr>
          <p:nvPr>
            <p:ph type="dt" sz="half" idx="10"/>
          </p:nvPr>
        </p:nvSpPr>
        <p:spPr/>
        <p:txBody>
          <a:bodyPr/>
          <a:lstStyle/>
          <a:p>
            <a:fld id="{200E9AD6-59D1-4BD0-A031-6AF83835D174}" type="datetime1">
              <a:rPr lang="en-US" smtClean="0"/>
              <a:t>12/1/2021</a:t>
            </a:fld>
            <a:endParaRPr lang="en-US"/>
          </a:p>
        </p:txBody>
      </p:sp>
    </p:spTree>
    <p:extLst>
      <p:ext uri="{BB962C8B-B14F-4D97-AF65-F5344CB8AC3E}">
        <p14:creationId xmlns:p14="http://schemas.microsoft.com/office/powerpoint/2010/main" val="27826179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319035"/>
            <a:ext cx="8763000" cy="6219929"/>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
        <p:nvSpPr>
          <p:cNvPr id="3" name="Date Placeholder 2"/>
          <p:cNvSpPr>
            <a:spLocks noGrp="1"/>
          </p:cNvSpPr>
          <p:nvPr>
            <p:ph type="dt" sz="half" idx="10"/>
          </p:nvPr>
        </p:nvSpPr>
        <p:spPr/>
        <p:txBody>
          <a:bodyPr/>
          <a:lstStyle/>
          <a:p>
            <a:fld id="{CF5532A1-602F-46D2-AEAE-289573956D95}" type="datetime1">
              <a:rPr lang="en-US" smtClean="0"/>
              <a:t>12/1/2021</a:t>
            </a:fld>
            <a:endParaRPr lang="en-US"/>
          </a:p>
        </p:txBody>
      </p:sp>
    </p:spTree>
    <p:extLst>
      <p:ext uri="{BB962C8B-B14F-4D97-AF65-F5344CB8AC3E}">
        <p14:creationId xmlns:p14="http://schemas.microsoft.com/office/powerpoint/2010/main" val="8695247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dirty="0">
                <a:latin typeface="Bookman Old Style" pitchFamily="18" charset="0"/>
              </a:rPr>
              <a:t>Now, the tree S-7-A is treated as one node and we check for all edges going out from it. We select the one which has the lowest cost and include it in the tree</a:t>
            </a:r>
            <a:r>
              <a:rPr lang="en-US" sz="2400" dirty="0" smtClean="0">
                <a:latin typeface="Bookman Old Style" pitchFamily="18" charset="0"/>
              </a:rPr>
              <a:t>.</a:t>
            </a:r>
          </a:p>
          <a:p>
            <a:pPr marL="0" indent="0">
              <a:buNone/>
            </a:pPr>
            <a:endParaRPr lang="en-US" sz="2400" dirty="0">
              <a:latin typeface="Bookman Old Style" pitchFamily="18" charset="0"/>
            </a:endParaRP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497518"/>
            <a:ext cx="7391400" cy="5242594"/>
          </a:xfrm>
          <a:prstGeom prst="rect">
            <a:avLst/>
          </a:prstGeom>
        </p:spPr>
      </p:pic>
      <p:sp>
        <p:nvSpPr>
          <p:cNvPr id="6" name="Date Placeholder 5"/>
          <p:cNvSpPr>
            <a:spLocks noGrp="1"/>
          </p:cNvSpPr>
          <p:nvPr>
            <p:ph type="dt" sz="half" idx="10"/>
          </p:nvPr>
        </p:nvSpPr>
        <p:spPr/>
        <p:txBody>
          <a:bodyPr/>
          <a:lstStyle/>
          <a:p>
            <a:fld id="{83F4FC3F-C06B-4258-81DB-B97EDD5F7C9F}" type="datetime1">
              <a:rPr lang="en-US" smtClean="0"/>
              <a:t>12/1/2021</a:t>
            </a:fld>
            <a:endParaRPr lang="en-US"/>
          </a:p>
        </p:txBody>
      </p:sp>
    </p:spTree>
    <p:extLst>
      <p:ext uri="{BB962C8B-B14F-4D97-AF65-F5344CB8AC3E}">
        <p14:creationId xmlns:p14="http://schemas.microsoft.com/office/powerpoint/2010/main" val="8695247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dirty="0">
                <a:latin typeface="Bookman Old Style" pitchFamily="18" charset="0"/>
              </a:rPr>
              <a:t>After this step, S-7-A-3-C tree is formed. Now we'll again treat it as a node and will check all the edges again. However, we will choose only the least cost edge. In this case, C-3-D is the new edge, which is less than other edges' cost 8, 6, 4, etc</a:t>
            </a:r>
            <a:r>
              <a:rPr lang="en-US" sz="2400" dirty="0" smtClean="0">
                <a:latin typeface="Bookman Old Style" pitchFamily="18" charset="0"/>
              </a:rPr>
              <a:t>.</a:t>
            </a:r>
          </a:p>
          <a:p>
            <a:pPr marL="0" indent="0">
              <a:buNone/>
            </a:pPr>
            <a:endParaRPr lang="en-US" sz="2400" dirty="0">
              <a:latin typeface="Bookman Old Style" pitchFamily="18" charset="0"/>
            </a:endParaRP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72</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2057400"/>
            <a:ext cx="6781800" cy="4724400"/>
          </a:xfrm>
          <a:prstGeom prst="rect">
            <a:avLst/>
          </a:prstGeom>
        </p:spPr>
      </p:pic>
      <p:sp>
        <p:nvSpPr>
          <p:cNvPr id="2" name="Date Placeholder 1"/>
          <p:cNvSpPr>
            <a:spLocks noGrp="1"/>
          </p:cNvSpPr>
          <p:nvPr>
            <p:ph type="dt" sz="half" idx="10"/>
          </p:nvPr>
        </p:nvSpPr>
        <p:spPr/>
        <p:txBody>
          <a:bodyPr/>
          <a:lstStyle/>
          <a:p>
            <a:fld id="{92E25D0B-BADB-4823-94D1-92CB162D535A}" type="datetime1">
              <a:rPr lang="en-US" smtClean="0"/>
              <a:t>12/1/2021</a:t>
            </a:fld>
            <a:endParaRPr lang="en-US"/>
          </a:p>
        </p:txBody>
      </p:sp>
    </p:spTree>
    <p:extLst>
      <p:ext uri="{BB962C8B-B14F-4D97-AF65-F5344CB8AC3E}">
        <p14:creationId xmlns:p14="http://schemas.microsoft.com/office/powerpoint/2010/main" val="8695247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dirty="0">
                <a:latin typeface="Bookman Old Style" pitchFamily="18" charset="0"/>
              </a:rPr>
              <a:t>After adding node </a:t>
            </a:r>
            <a:r>
              <a:rPr lang="en-US" sz="2400" b="1" dirty="0">
                <a:latin typeface="Bookman Old Style" pitchFamily="18" charset="0"/>
              </a:rPr>
              <a:t>D</a:t>
            </a:r>
            <a:r>
              <a:rPr lang="en-US" sz="2400" dirty="0">
                <a:latin typeface="Bookman Old Style" pitchFamily="18" charset="0"/>
              </a:rPr>
              <a:t> to the spanning tree, we now have two edges going out of it having the same cost, i.e. D-2-T and D-2-B. </a:t>
            </a:r>
            <a:r>
              <a:rPr lang="en-US" sz="2400" dirty="0" smtClean="0">
                <a:latin typeface="Bookman Old Style" pitchFamily="18" charset="0"/>
              </a:rPr>
              <a:t>so choose any one edge.</a:t>
            </a:r>
          </a:p>
          <a:p>
            <a:pPr marL="0" indent="0">
              <a:buNone/>
            </a:pPr>
            <a:endParaRPr lang="en-US" sz="2400" dirty="0" smtClean="0">
              <a:latin typeface="Bookman Old Style" pitchFamily="18" charset="0"/>
            </a:endParaRPr>
          </a:p>
          <a:p>
            <a:pPr marL="0" indent="0">
              <a:buNone/>
            </a:pPr>
            <a:endParaRPr lang="en-US" sz="2400" dirty="0">
              <a:latin typeface="Bookman Old Style" pitchFamily="18" charset="0"/>
            </a:endParaRP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73</a:t>
            </a:fld>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1295400"/>
            <a:ext cx="6781800" cy="4800600"/>
          </a:xfrm>
          <a:prstGeom prst="rect">
            <a:avLst/>
          </a:prstGeom>
        </p:spPr>
      </p:pic>
      <p:sp>
        <p:nvSpPr>
          <p:cNvPr id="6" name="Date Placeholder 5"/>
          <p:cNvSpPr>
            <a:spLocks noGrp="1"/>
          </p:cNvSpPr>
          <p:nvPr>
            <p:ph type="dt" sz="half" idx="10"/>
          </p:nvPr>
        </p:nvSpPr>
        <p:spPr/>
        <p:txBody>
          <a:bodyPr/>
          <a:lstStyle/>
          <a:p>
            <a:fld id="{D20873D3-860D-4D0D-9960-AE35FBB559C9}" type="datetime1">
              <a:rPr lang="en-US" smtClean="0"/>
              <a:t>12/1/2021</a:t>
            </a:fld>
            <a:endParaRPr lang="en-US"/>
          </a:p>
        </p:txBody>
      </p:sp>
    </p:spTree>
    <p:extLst>
      <p:ext uri="{BB962C8B-B14F-4D97-AF65-F5344CB8AC3E}">
        <p14:creationId xmlns:p14="http://schemas.microsoft.com/office/powerpoint/2010/main" val="8695247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endParaRPr lang="en-US" sz="2400" dirty="0" smtClean="0">
              <a:latin typeface="Bookman Old Style" pitchFamily="18" charset="0"/>
            </a:endParaRPr>
          </a:p>
          <a:p>
            <a:pPr marL="0" indent="0">
              <a:buNone/>
            </a:pPr>
            <a:r>
              <a:rPr lang="en-US" sz="2400" dirty="0" smtClean="0">
                <a:latin typeface="Bookman Old Style" pitchFamily="18" charset="0"/>
              </a:rPr>
              <a:t>So the final minimum spanning tree is as follows:</a:t>
            </a:r>
          </a:p>
          <a:p>
            <a:pPr marL="0" indent="0">
              <a:buNone/>
            </a:pPr>
            <a:endParaRPr lang="en-US" sz="2400" dirty="0">
              <a:latin typeface="Bookman Old Style" pitchFamily="18" charset="0"/>
            </a:endParaRP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022894"/>
            <a:ext cx="7620000" cy="4996906"/>
          </a:xfrm>
          <a:prstGeom prst="rect">
            <a:avLst/>
          </a:prstGeom>
        </p:spPr>
      </p:pic>
      <p:sp>
        <p:nvSpPr>
          <p:cNvPr id="6" name="Date Placeholder 5"/>
          <p:cNvSpPr>
            <a:spLocks noGrp="1"/>
          </p:cNvSpPr>
          <p:nvPr>
            <p:ph type="dt" sz="half" idx="10"/>
          </p:nvPr>
        </p:nvSpPr>
        <p:spPr/>
        <p:txBody>
          <a:bodyPr/>
          <a:lstStyle/>
          <a:p>
            <a:fld id="{C3B2563C-C859-47AC-8F9B-C2D9E06D4D0D}" type="datetime1">
              <a:rPr lang="en-US" smtClean="0"/>
              <a:t>12/1/2021</a:t>
            </a:fld>
            <a:endParaRPr lang="en-US"/>
          </a:p>
        </p:txBody>
      </p:sp>
    </p:spTree>
    <p:extLst>
      <p:ext uri="{BB962C8B-B14F-4D97-AF65-F5344CB8AC3E}">
        <p14:creationId xmlns:p14="http://schemas.microsoft.com/office/powerpoint/2010/main" val="3901979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b="1" dirty="0">
                <a:solidFill>
                  <a:srgbClr val="FF0000"/>
                </a:solidFill>
                <a:latin typeface="Bookman Old Style" pitchFamily="18" charset="0"/>
              </a:rPr>
              <a:t>Example 2</a:t>
            </a:r>
            <a:r>
              <a:rPr lang="en-US" sz="2400" b="1" dirty="0" smtClean="0">
                <a:solidFill>
                  <a:srgbClr val="FF0000"/>
                </a:solidFill>
                <a:latin typeface="Bookman Old Style" pitchFamily="18" charset="0"/>
              </a:rPr>
              <a:t>:</a:t>
            </a:r>
            <a:endParaRPr lang="en-US" sz="2400" b="1" dirty="0">
              <a:solidFill>
                <a:srgbClr val="FF0000"/>
              </a:solidFill>
              <a:latin typeface="Bookman Old Style" pitchFamily="18" charset="0"/>
            </a:endParaRPr>
          </a:p>
          <a:p>
            <a:pPr marL="0" indent="0">
              <a:buNone/>
            </a:pPr>
            <a:r>
              <a:rPr lang="en-US" sz="2400" b="1" dirty="0" smtClean="0">
                <a:solidFill>
                  <a:srgbClr val="FF0000"/>
                </a:solidFill>
                <a:latin typeface="Bookman Old Style" pitchFamily="18" charset="0"/>
              </a:rPr>
              <a:t>Construct </a:t>
            </a:r>
            <a:r>
              <a:rPr lang="en-US" sz="2400" b="1" dirty="0">
                <a:solidFill>
                  <a:srgbClr val="FF0000"/>
                </a:solidFill>
                <a:latin typeface="Bookman Old Style" pitchFamily="18" charset="0"/>
              </a:rPr>
              <a:t>the minimum spanning tree (MST) for the given graph using Prim’s </a:t>
            </a:r>
            <a:r>
              <a:rPr lang="en-US" sz="2400" b="1" dirty="0" smtClean="0">
                <a:solidFill>
                  <a:srgbClr val="FF0000"/>
                </a:solidFill>
                <a:latin typeface="Bookman Old Style" pitchFamily="18" charset="0"/>
              </a:rPr>
              <a:t>Algorithm.</a:t>
            </a: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r>
              <a:rPr lang="en-US" sz="2400" dirty="0" smtClean="0">
                <a:latin typeface="Bookman Old Style" pitchFamily="18" charset="0"/>
              </a:rPr>
              <a:t>Following are the steps to find the minimum </a:t>
            </a:r>
            <a:r>
              <a:rPr lang="en-US" sz="2400" dirty="0">
                <a:latin typeface="Bookman Old Style" pitchFamily="18" charset="0"/>
              </a:rPr>
              <a:t>spanning </a:t>
            </a:r>
            <a:r>
              <a:rPr lang="en-US" sz="2400" dirty="0" smtClean="0">
                <a:latin typeface="Bookman Old Style" pitchFamily="18" charset="0"/>
              </a:rPr>
              <a:t>tree of above graph using prim algorithm.</a:t>
            </a:r>
            <a:endParaRPr lang="en-US" sz="2400" b="1" dirty="0">
              <a:solidFill>
                <a:srgbClr val="FF0000"/>
              </a:solidFill>
              <a:latin typeface="Bookman Old Style" pitchFamily="18" charset="0"/>
            </a:endParaRP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27972"/>
            <a:ext cx="5319712" cy="2896416"/>
          </a:xfrm>
          <a:prstGeom prst="rect">
            <a:avLst/>
          </a:prstGeom>
        </p:spPr>
      </p:pic>
      <p:sp>
        <p:nvSpPr>
          <p:cNvPr id="6" name="Date Placeholder 5"/>
          <p:cNvSpPr>
            <a:spLocks noGrp="1"/>
          </p:cNvSpPr>
          <p:nvPr>
            <p:ph type="dt" sz="half" idx="10"/>
          </p:nvPr>
        </p:nvSpPr>
        <p:spPr/>
        <p:txBody>
          <a:bodyPr/>
          <a:lstStyle/>
          <a:p>
            <a:fld id="{542FEA29-497D-4011-8297-AC8C62E51962}" type="datetime1">
              <a:rPr lang="en-US" smtClean="0"/>
              <a:t>12/1/2021</a:t>
            </a:fld>
            <a:endParaRPr lang="en-US"/>
          </a:p>
        </p:txBody>
      </p:sp>
    </p:spTree>
    <p:extLst>
      <p:ext uri="{BB962C8B-B14F-4D97-AF65-F5344CB8AC3E}">
        <p14:creationId xmlns:p14="http://schemas.microsoft.com/office/powerpoint/2010/main" val="26905732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b="1" dirty="0" smtClean="0">
                <a:latin typeface="Bookman Old Style" pitchFamily="18" charset="0"/>
              </a:rPr>
              <a:t>Step 1: </a:t>
            </a:r>
          </a:p>
          <a:p>
            <a:pPr>
              <a:buFont typeface="Wingdings" pitchFamily="2" charset="2"/>
              <a:buChar char="§"/>
            </a:pPr>
            <a:r>
              <a:rPr lang="en-US" sz="2400" dirty="0" smtClean="0">
                <a:latin typeface="Bookman Old Style" pitchFamily="18" charset="0"/>
              </a:rPr>
              <a:t>Choose </a:t>
            </a:r>
            <a:r>
              <a:rPr lang="en-US" sz="2400" dirty="0">
                <a:latin typeface="Bookman Old Style" pitchFamily="18" charset="0"/>
              </a:rPr>
              <a:t>any arbitrary node as root </a:t>
            </a:r>
            <a:r>
              <a:rPr lang="en-US" sz="2400" dirty="0" smtClean="0">
                <a:latin typeface="Bookman Old Style" pitchFamily="18" charset="0"/>
              </a:rPr>
              <a:t>node. Here root node is 6</a:t>
            </a:r>
          </a:p>
          <a:p>
            <a:pPr>
              <a:buFont typeface="Wingdings" pitchFamily="2" charset="2"/>
              <a:buChar char="§"/>
            </a:pPr>
            <a:endParaRPr lang="en-US" sz="2400" dirty="0" smtClean="0">
              <a:latin typeface="Bookman Old Style" pitchFamily="18" charset="0"/>
            </a:endParaRPr>
          </a:p>
          <a:p>
            <a:pPr>
              <a:buFont typeface="Wingdings" pitchFamily="2" charset="2"/>
              <a:buChar char="§"/>
            </a:pPr>
            <a:endParaRPr lang="en-US" sz="2400" dirty="0">
              <a:latin typeface="Bookman Old Style" pitchFamily="18" charset="0"/>
            </a:endParaRPr>
          </a:p>
          <a:p>
            <a:pPr marL="0" indent="0">
              <a:buNone/>
            </a:pPr>
            <a:endParaRPr lang="en-US" sz="2400" dirty="0">
              <a:latin typeface="Bookman Old Style" pitchFamily="18" charset="0"/>
            </a:endParaRPr>
          </a:p>
          <a:p>
            <a:pPr marL="0" indent="0">
              <a:buNone/>
            </a:pPr>
            <a:endParaRPr lang="en-US" sz="2400" b="1" dirty="0" smtClean="0">
              <a:latin typeface="Bookman Old Style" pitchFamily="18" charset="0"/>
            </a:endParaRPr>
          </a:p>
          <a:p>
            <a:pPr marL="0" indent="0">
              <a:buNone/>
            </a:pPr>
            <a:endParaRPr lang="en-US" sz="2400" b="1" dirty="0">
              <a:latin typeface="Bookman Old Style" pitchFamily="18" charset="0"/>
            </a:endParaRP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371600"/>
            <a:ext cx="7214587" cy="4876800"/>
          </a:xfrm>
          <a:prstGeom prst="rect">
            <a:avLst/>
          </a:prstGeom>
        </p:spPr>
      </p:pic>
      <p:sp>
        <p:nvSpPr>
          <p:cNvPr id="6" name="Date Placeholder 5"/>
          <p:cNvSpPr>
            <a:spLocks noGrp="1"/>
          </p:cNvSpPr>
          <p:nvPr>
            <p:ph type="dt" sz="half" idx="10"/>
          </p:nvPr>
        </p:nvSpPr>
        <p:spPr/>
        <p:txBody>
          <a:bodyPr/>
          <a:lstStyle/>
          <a:p>
            <a:fld id="{587768ED-5F19-486C-95AD-6377090B1982}" type="datetime1">
              <a:rPr lang="en-US" smtClean="0"/>
              <a:t>12/1/2021</a:t>
            </a:fld>
            <a:endParaRPr lang="en-US"/>
          </a:p>
        </p:txBody>
      </p:sp>
    </p:spTree>
    <p:extLst>
      <p:ext uri="{BB962C8B-B14F-4D97-AF65-F5344CB8AC3E}">
        <p14:creationId xmlns:p14="http://schemas.microsoft.com/office/powerpoint/2010/main" val="2690573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b="1" dirty="0">
                <a:latin typeface="Bookman Old Style" pitchFamily="18" charset="0"/>
              </a:rPr>
              <a:t>Step </a:t>
            </a:r>
            <a:r>
              <a:rPr lang="en-US" sz="2400" b="1" dirty="0" smtClean="0">
                <a:latin typeface="Bookman Old Style" pitchFamily="18" charset="0"/>
              </a:rPr>
              <a:t>2:</a:t>
            </a:r>
          </a:p>
          <a:p>
            <a:pPr marL="0" indent="0">
              <a:buNone/>
            </a:pPr>
            <a:r>
              <a:rPr lang="en-US" sz="2400" b="1" dirty="0" smtClean="0">
                <a:latin typeface="Bookman Old Style" pitchFamily="18" charset="0"/>
              </a:rPr>
              <a:t> </a:t>
            </a:r>
            <a:endParaRPr lang="en-US" sz="2400" b="1" dirty="0">
              <a:latin typeface="Bookman Old Style" pitchFamily="18" charset="0"/>
            </a:endParaRPr>
          </a:p>
          <a:p>
            <a:pPr marL="0" indent="0">
              <a:buNone/>
            </a:pPr>
            <a:endParaRPr lang="en-US" sz="2400"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77</a:t>
            </a:fld>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838200"/>
            <a:ext cx="7706420" cy="5181600"/>
          </a:xfrm>
          <a:prstGeom prst="rect">
            <a:avLst/>
          </a:prstGeom>
        </p:spPr>
      </p:pic>
      <p:sp>
        <p:nvSpPr>
          <p:cNvPr id="6" name="Date Placeholder 5"/>
          <p:cNvSpPr>
            <a:spLocks noGrp="1"/>
          </p:cNvSpPr>
          <p:nvPr>
            <p:ph type="dt" sz="half" idx="10"/>
          </p:nvPr>
        </p:nvSpPr>
        <p:spPr/>
        <p:txBody>
          <a:bodyPr/>
          <a:lstStyle/>
          <a:p>
            <a:fld id="{450FD9B4-C063-4EE4-B59C-9695B7189014}" type="datetime1">
              <a:rPr lang="en-US" smtClean="0"/>
              <a:t>12/1/2021</a:t>
            </a:fld>
            <a:endParaRPr lang="en-US"/>
          </a:p>
        </p:txBody>
      </p:sp>
    </p:spTree>
    <p:extLst>
      <p:ext uri="{BB962C8B-B14F-4D97-AF65-F5344CB8AC3E}">
        <p14:creationId xmlns:p14="http://schemas.microsoft.com/office/powerpoint/2010/main" val="26905732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b="1" dirty="0">
                <a:latin typeface="Bookman Old Style" pitchFamily="18" charset="0"/>
              </a:rPr>
              <a:t>Step </a:t>
            </a:r>
            <a:r>
              <a:rPr lang="en-US" sz="2400" b="1" dirty="0" smtClean="0">
                <a:latin typeface="Bookman Old Style" pitchFamily="18" charset="0"/>
              </a:rPr>
              <a:t>3:</a:t>
            </a:r>
          </a:p>
          <a:p>
            <a:pPr marL="0" indent="0">
              <a:buNone/>
            </a:pPr>
            <a:endParaRPr lang="en-US" sz="2400" b="1" dirty="0">
              <a:latin typeface="Bookman Old Style" pitchFamily="18" charset="0"/>
            </a:endParaRPr>
          </a:p>
          <a:p>
            <a:pPr marL="0" indent="0">
              <a:buNone/>
            </a:pPr>
            <a:endParaRPr lang="en-US" sz="2400"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78</a:t>
            </a:fld>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685800"/>
            <a:ext cx="7315200" cy="5692702"/>
          </a:xfrm>
          <a:prstGeom prst="rect">
            <a:avLst/>
          </a:prstGeom>
        </p:spPr>
      </p:pic>
      <p:sp>
        <p:nvSpPr>
          <p:cNvPr id="6" name="Date Placeholder 5"/>
          <p:cNvSpPr>
            <a:spLocks noGrp="1"/>
          </p:cNvSpPr>
          <p:nvPr>
            <p:ph type="dt" sz="half" idx="10"/>
          </p:nvPr>
        </p:nvSpPr>
        <p:spPr/>
        <p:txBody>
          <a:bodyPr/>
          <a:lstStyle/>
          <a:p>
            <a:fld id="{948A30E5-AB4B-496D-A3E1-3653C00D11EF}" type="datetime1">
              <a:rPr lang="en-US" smtClean="0"/>
              <a:t>12/1/2021</a:t>
            </a:fld>
            <a:endParaRPr lang="en-US"/>
          </a:p>
        </p:txBody>
      </p:sp>
    </p:spTree>
    <p:extLst>
      <p:ext uri="{BB962C8B-B14F-4D97-AF65-F5344CB8AC3E}">
        <p14:creationId xmlns:p14="http://schemas.microsoft.com/office/powerpoint/2010/main" val="26905732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r>
              <a:rPr lang="en-US" sz="2400" b="1" dirty="0">
                <a:latin typeface="Bookman Old Style" pitchFamily="18" charset="0"/>
              </a:rPr>
              <a:t>Step </a:t>
            </a:r>
            <a:r>
              <a:rPr lang="en-US" sz="2400" b="1" dirty="0" smtClean="0">
                <a:latin typeface="Bookman Old Style" pitchFamily="18" charset="0"/>
              </a:rPr>
              <a:t>4:</a:t>
            </a:r>
            <a:endParaRPr lang="en-US" sz="2400" b="1" dirty="0">
              <a:latin typeface="Bookman Old Style" pitchFamily="18" charset="0"/>
            </a:endParaRPr>
          </a:p>
          <a:p>
            <a:pPr marL="0" indent="0">
              <a:buNone/>
            </a:pPr>
            <a:endParaRPr lang="en-US"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762000"/>
            <a:ext cx="7315200" cy="5580217"/>
          </a:xfrm>
          <a:prstGeom prst="rect">
            <a:avLst/>
          </a:prstGeom>
        </p:spPr>
      </p:pic>
      <p:sp>
        <p:nvSpPr>
          <p:cNvPr id="6" name="Date Placeholder 5"/>
          <p:cNvSpPr>
            <a:spLocks noGrp="1"/>
          </p:cNvSpPr>
          <p:nvPr>
            <p:ph type="dt" sz="half" idx="10"/>
          </p:nvPr>
        </p:nvSpPr>
        <p:spPr/>
        <p:txBody>
          <a:bodyPr/>
          <a:lstStyle/>
          <a:p>
            <a:fld id="{9C16BAF6-DEDE-43DC-8B93-5DE4C01BF593}" type="datetime1">
              <a:rPr lang="en-US" smtClean="0"/>
              <a:t>12/1/2021</a:t>
            </a:fld>
            <a:endParaRPr lang="en-US"/>
          </a:p>
        </p:txBody>
      </p:sp>
    </p:spTree>
    <p:extLst>
      <p:ext uri="{BB962C8B-B14F-4D97-AF65-F5344CB8AC3E}">
        <p14:creationId xmlns:p14="http://schemas.microsoft.com/office/powerpoint/2010/main" val="2690573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314" y="304800"/>
            <a:ext cx="8219486" cy="5638800"/>
          </a:xfrm>
        </p:spPr>
      </p:pic>
      <p:sp>
        <p:nvSpPr>
          <p:cNvPr id="5" name="TextBox 4"/>
          <p:cNvSpPr txBox="1"/>
          <p:nvPr/>
        </p:nvSpPr>
        <p:spPr>
          <a:xfrm>
            <a:off x="0" y="361890"/>
            <a:ext cx="533400" cy="400110"/>
          </a:xfrm>
          <a:prstGeom prst="rect">
            <a:avLst/>
          </a:prstGeom>
          <a:noFill/>
        </p:spPr>
        <p:txBody>
          <a:bodyPr wrap="square" rtlCol="0">
            <a:spAutoFit/>
          </a:bodyPr>
          <a:lstStyle/>
          <a:p>
            <a:r>
              <a:rPr lang="en-US" sz="2000" b="1" dirty="0" smtClean="0"/>
              <a:t>11.</a:t>
            </a:r>
            <a:endParaRPr lang="en-US" sz="2000" b="1" dirty="0"/>
          </a:p>
        </p:txBody>
      </p:sp>
      <p:sp>
        <p:nvSpPr>
          <p:cNvPr id="6" name="Footer Placeholder 5"/>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8</a:t>
            </a:fld>
            <a:endParaRPr lang="en-US"/>
          </a:p>
        </p:txBody>
      </p:sp>
      <p:sp>
        <p:nvSpPr>
          <p:cNvPr id="2" name="Date Placeholder 1"/>
          <p:cNvSpPr>
            <a:spLocks noGrp="1"/>
          </p:cNvSpPr>
          <p:nvPr>
            <p:ph type="dt" sz="half" idx="10"/>
          </p:nvPr>
        </p:nvSpPr>
        <p:spPr/>
        <p:txBody>
          <a:bodyPr/>
          <a:lstStyle/>
          <a:p>
            <a:fld id="{0253DA2D-6955-4AB5-871A-D8679411867D}" type="datetime1">
              <a:rPr lang="en-US" smtClean="0"/>
              <a:t>12/1/2021</a:t>
            </a:fld>
            <a:endParaRPr lang="en-US"/>
          </a:p>
        </p:txBody>
      </p:sp>
    </p:spTree>
    <p:extLst>
      <p:ext uri="{BB962C8B-B14F-4D97-AF65-F5344CB8AC3E}">
        <p14:creationId xmlns:p14="http://schemas.microsoft.com/office/powerpoint/2010/main" val="18819122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r>
              <a:rPr lang="en-US" sz="2400" b="1" dirty="0">
                <a:latin typeface="Bookman Old Style" pitchFamily="18" charset="0"/>
              </a:rPr>
              <a:t>Step </a:t>
            </a:r>
            <a:r>
              <a:rPr lang="en-US" sz="2400" b="1" dirty="0" smtClean="0">
                <a:latin typeface="Bookman Old Style" pitchFamily="18" charset="0"/>
              </a:rPr>
              <a:t>5:</a:t>
            </a:r>
            <a:endParaRPr lang="en-US" sz="2400" b="1" dirty="0">
              <a:latin typeface="Bookman Old Style" pitchFamily="18" charset="0"/>
            </a:endParaRPr>
          </a:p>
          <a:p>
            <a:pPr marL="0" indent="0">
              <a:buNone/>
            </a:pPr>
            <a:endParaRPr lang="en-US"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366" y="609600"/>
            <a:ext cx="7315233" cy="5562600"/>
          </a:xfrm>
          <a:prstGeom prst="rect">
            <a:avLst/>
          </a:prstGeom>
        </p:spPr>
      </p:pic>
      <p:sp>
        <p:nvSpPr>
          <p:cNvPr id="6" name="Date Placeholder 5"/>
          <p:cNvSpPr>
            <a:spLocks noGrp="1"/>
          </p:cNvSpPr>
          <p:nvPr>
            <p:ph type="dt" sz="half" idx="10"/>
          </p:nvPr>
        </p:nvSpPr>
        <p:spPr/>
        <p:txBody>
          <a:bodyPr/>
          <a:lstStyle/>
          <a:p>
            <a:fld id="{C23C7270-7DE8-4E3F-9718-5E7B8F9071BF}" type="datetime1">
              <a:rPr lang="en-US" smtClean="0"/>
              <a:t>12/1/2021</a:t>
            </a:fld>
            <a:endParaRPr lang="en-US"/>
          </a:p>
        </p:txBody>
      </p:sp>
    </p:spTree>
    <p:extLst>
      <p:ext uri="{BB962C8B-B14F-4D97-AF65-F5344CB8AC3E}">
        <p14:creationId xmlns:p14="http://schemas.microsoft.com/office/powerpoint/2010/main" val="26905732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
        <p:nvSpPr>
          <p:cNvPr id="6" name="Content Placeholder 5"/>
          <p:cNvSpPr>
            <a:spLocks noGrp="1"/>
          </p:cNvSpPr>
          <p:nvPr>
            <p:ph idx="1"/>
          </p:nvPr>
        </p:nvSpPr>
        <p:spPr>
          <a:xfrm>
            <a:off x="0" y="0"/>
            <a:ext cx="9144000" cy="6858000"/>
          </a:xfrm>
        </p:spPr>
        <p:txBody>
          <a:bodyPr>
            <a:normAutofit/>
          </a:bodyPr>
          <a:lstStyle/>
          <a:p>
            <a:pPr marL="0" indent="0">
              <a:buNone/>
            </a:pPr>
            <a:r>
              <a:rPr lang="en-US" sz="2400" b="1" dirty="0">
                <a:latin typeface="Bookman Old Style" pitchFamily="18" charset="0"/>
              </a:rPr>
              <a:t>Step </a:t>
            </a:r>
            <a:r>
              <a:rPr lang="en-US" sz="2400" b="1" dirty="0" smtClean="0">
                <a:latin typeface="Bookman Old Style" pitchFamily="18" charset="0"/>
              </a:rPr>
              <a:t>6: </a:t>
            </a:r>
          </a:p>
          <a:p>
            <a:pPr marL="0" indent="0">
              <a:buNone/>
            </a:pPr>
            <a:endParaRPr lang="en-US" sz="2400" b="1" dirty="0">
              <a:latin typeface="Bookman Old Style" pitchFamily="18" charset="0"/>
            </a:endParaRPr>
          </a:p>
          <a:p>
            <a:pPr marL="0" indent="0">
              <a:buNone/>
            </a:pPr>
            <a:endParaRPr lang="en-US" sz="2400" b="1" dirty="0" smtClean="0">
              <a:latin typeface="Bookman Old Style" pitchFamily="18" charset="0"/>
            </a:endParaRPr>
          </a:p>
          <a:p>
            <a:pPr marL="0" indent="0">
              <a:buNone/>
            </a:pPr>
            <a:endParaRPr lang="en-US" sz="2400" b="1" dirty="0">
              <a:latin typeface="Bookman Old Style" pitchFamily="18" charset="0"/>
            </a:endParaRPr>
          </a:p>
          <a:p>
            <a:pPr marL="0" indent="0">
              <a:buNone/>
            </a:pPr>
            <a:endParaRPr lang="en-US" sz="2400" b="1" dirty="0" smtClean="0">
              <a:latin typeface="Bookman Old Style" pitchFamily="18" charset="0"/>
            </a:endParaRPr>
          </a:p>
          <a:p>
            <a:pPr marL="0" indent="0">
              <a:buNone/>
            </a:pPr>
            <a:endParaRPr lang="en-US" sz="2400" b="1" dirty="0">
              <a:latin typeface="Bookman Old Style" pitchFamily="18" charset="0"/>
            </a:endParaRPr>
          </a:p>
          <a:p>
            <a:pPr marL="0" indent="0">
              <a:buNone/>
            </a:pPr>
            <a:endParaRPr lang="en-US" sz="2400" b="1" dirty="0" smtClean="0">
              <a:latin typeface="Bookman Old Style" pitchFamily="18" charset="0"/>
            </a:endParaRPr>
          </a:p>
          <a:p>
            <a:pPr marL="0" indent="0">
              <a:buNone/>
            </a:pPr>
            <a:endParaRPr lang="en-US" sz="2400" b="1" dirty="0">
              <a:latin typeface="Bookman Old Style" pitchFamily="18" charset="0"/>
            </a:endParaRPr>
          </a:p>
          <a:p>
            <a:pPr marL="0" indent="0">
              <a:buNone/>
            </a:pPr>
            <a:endParaRPr lang="en-US" sz="2400" b="1" dirty="0" smtClean="0">
              <a:latin typeface="Bookman Old Style" pitchFamily="18" charset="0"/>
            </a:endParaRPr>
          </a:p>
          <a:p>
            <a:pPr marL="0" indent="0">
              <a:buNone/>
            </a:pPr>
            <a:endParaRPr lang="en-US" sz="2400" b="1" dirty="0">
              <a:latin typeface="Bookman Old Style" pitchFamily="18" charset="0"/>
            </a:endParaRPr>
          </a:p>
          <a:p>
            <a:pPr marL="0" indent="0">
              <a:buNone/>
            </a:pPr>
            <a:endParaRPr lang="en-US" sz="2400" b="1" dirty="0" smtClean="0">
              <a:latin typeface="Bookman Old Style" pitchFamily="18" charset="0"/>
            </a:endParaRPr>
          </a:p>
          <a:p>
            <a:pPr marL="0" indent="0">
              <a:buNone/>
            </a:pPr>
            <a:endParaRPr lang="en-US" sz="2400" b="1" dirty="0">
              <a:latin typeface="Bookman Old Style" pitchFamily="18" charset="0"/>
            </a:endParaRPr>
          </a:p>
          <a:p>
            <a:pPr marL="0" indent="0">
              <a:buNone/>
            </a:pPr>
            <a:endParaRPr lang="en-US" sz="2400" b="1" dirty="0" smtClean="0">
              <a:latin typeface="Bookman Old Style" pitchFamily="18" charset="0"/>
            </a:endParaRPr>
          </a:p>
          <a:p>
            <a:pPr marL="0" indent="0">
              <a:buNone/>
            </a:pPr>
            <a:r>
              <a:rPr lang="en-US" sz="2400" dirty="0">
                <a:latin typeface="Bookman Old Style" pitchFamily="18" charset="0"/>
              </a:rPr>
              <a:t>	</a:t>
            </a:r>
            <a:r>
              <a:rPr lang="en-US" sz="2400" dirty="0" smtClean="0">
                <a:latin typeface="Bookman Old Style" pitchFamily="18" charset="0"/>
              </a:rPr>
              <a:t>fig: final </a:t>
            </a:r>
            <a:r>
              <a:rPr lang="en-US" sz="2400" dirty="0">
                <a:latin typeface="Bookman Old Style" pitchFamily="18" charset="0"/>
              </a:rPr>
              <a:t>minimum spanning </a:t>
            </a:r>
            <a:r>
              <a:rPr lang="en-US" sz="2400" dirty="0" smtClean="0">
                <a:latin typeface="Bookman Old Style" pitchFamily="18" charset="0"/>
              </a:rPr>
              <a:t>tree</a:t>
            </a:r>
            <a:endParaRPr lang="en-US" sz="2400" dirty="0">
              <a:latin typeface="Bookman Old Style" pitchFamily="18" charset="0"/>
            </a:endParaRPr>
          </a:p>
          <a:p>
            <a:pPr marL="0" indent="0">
              <a:buNone/>
            </a:pPr>
            <a:endParaRPr lang="en-US" sz="2400" b="1" dirty="0">
              <a:latin typeface="Bookman Old Style" pitchFamily="18" charset="0"/>
            </a:endParaRPr>
          </a:p>
          <a:p>
            <a:pPr marL="0" indent="0">
              <a:buNone/>
            </a:pPr>
            <a:endParaRPr lang="en-US" sz="24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6401" y="609600"/>
            <a:ext cx="6712599" cy="4876800"/>
          </a:xfrm>
          <a:prstGeom prst="rect">
            <a:avLst/>
          </a:prstGeom>
        </p:spPr>
      </p:pic>
      <p:sp>
        <p:nvSpPr>
          <p:cNvPr id="2" name="Date Placeholder 1"/>
          <p:cNvSpPr>
            <a:spLocks noGrp="1"/>
          </p:cNvSpPr>
          <p:nvPr>
            <p:ph type="dt" sz="half" idx="10"/>
          </p:nvPr>
        </p:nvSpPr>
        <p:spPr/>
        <p:txBody>
          <a:bodyPr/>
          <a:lstStyle/>
          <a:p>
            <a:fld id="{1853DA3A-A6A7-4DAD-8309-C99481F9B0BF}" type="datetime1">
              <a:rPr lang="en-US" smtClean="0"/>
              <a:t>12/1/2021</a:t>
            </a:fld>
            <a:endParaRPr lang="en-US"/>
          </a:p>
        </p:txBody>
      </p:sp>
    </p:spTree>
    <p:extLst>
      <p:ext uri="{BB962C8B-B14F-4D97-AF65-F5344CB8AC3E}">
        <p14:creationId xmlns:p14="http://schemas.microsoft.com/office/powerpoint/2010/main" val="26905732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b="1" u="sng" dirty="0" smtClean="0">
                <a:latin typeface="Bookman Old Style" pitchFamily="18" charset="0"/>
              </a:rPr>
              <a:t>DO </a:t>
            </a:r>
            <a:r>
              <a:rPr lang="en-US" sz="2400" b="1" u="sng" dirty="0">
                <a:latin typeface="Bookman Old Style" pitchFamily="18" charset="0"/>
              </a:rPr>
              <a:t>THIS QUESTION BY </a:t>
            </a:r>
            <a:r>
              <a:rPr lang="en-US" sz="2400" b="1" u="sng" dirty="0" smtClean="0">
                <a:latin typeface="Bookman Old Style" pitchFamily="18" charset="0"/>
              </a:rPr>
              <a:t>YOURSELF</a:t>
            </a:r>
          </a:p>
          <a:p>
            <a:pPr marL="0" indent="0">
              <a:buNone/>
            </a:pPr>
            <a:endParaRPr lang="en-US" sz="2400" b="1" dirty="0" smtClean="0">
              <a:solidFill>
                <a:srgbClr val="FF0000"/>
              </a:solidFill>
              <a:latin typeface="Bookman Old Style" pitchFamily="18" charset="0"/>
            </a:endParaRPr>
          </a:p>
          <a:p>
            <a:pPr marL="0" indent="0">
              <a:buNone/>
            </a:pPr>
            <a:r>
              <a:rPr lang="en-US" sz="2400" b="1" dirty="0" smtClean="0">
                <a:solidFill>
                  <a:srgbClr val="FF0000"/>
                </a:solidFill>
                <a:latin typeface="Bookman Old Style" pitchFamily="18" charset="0"/>
              </a:rPr>
              <a:t>Example </a:t>
            </a:r>
            <a:r>
              <a:rPr lang="en-US" sz="2400" b="1" dirty="0">
                <a:solidFill>
                  <a:srgbClr val="FF0000"/>
                </a:solidFill>
                <a:latin typeface="Bookman Old Style" pitchFamily="18" charset="0"/>
              </a:rPr>
              <a:t>3:</a:t>
            </a:r>
            <a:endParaRPr lang="en-US" sz="2400" b="1" dirty="0">
              <a:latin typeface="Bookman Old Style" pitchFamily="18" charset="0"/>
            </a:endParaRPr>
          </a:p>
          <a:p>
            <a:pPr marL="0" indent="0">
              <a:buNone/>
            </a:pPr>
            <a:r>
              <a:rPr lang="en-US" sz="2400" b="1" dirty="0">
                <a:solidFill>
                  <a:srgbClr val="FF0000"/>
                </a:solidFill>
                <a:latin typeface="Bookman Old Style" pitchFamily="18" charset="0"/>
              </a:rPr>
              <a:t>Construct the minimal spanning tree for the graph shown </a:t>
            </a:r>
            <a:r>
              <a:rPr lang="en-US" sz="2400" b="1" dirty="0" smtClean="0">
                <a:solidFill>
                  <a:srgbClr val="FF0000"/>
                </a:solidFill>
                <a:latin typeface="Bookman Old Style" pitchFamily="18" charset="0"/>
              </a:rPr>
              <a:t>below using </a:t>
            </a:r>
            <a:r>
              <a:rPr lang="en-US" sz="2400" b="1" dirty="0">
                <a:solidFill>
                  <a:srgbClr val="FF0000"/>
                </a:solidFill>
                <a:latin typeface="Bookman Old Style" pitchFamily="18" charset="0"/>
              </a:rPr>
              <a:t>Prim’s</a:t>
            </a:r>
            <a:r>
              <a:rPr lang="en-US" sz="2400" b="1" dirty="0" smtClean="0">
                <a:solidFill>
                  <a:srgbClr val="FF0000"/>
                </a:solidFill>
                <a:latin typeface="Bookman Old Style" pitchFamily="18" charset="0"/>
              </a:rPr>
              <a:t> algorithm. </a:t>
            </a:r>
            <a:r>
              <a:rPr lang="en-US" sz="2400" b="1" dirty="0">
                <a:solidFill>
                  <a:srgbClr val="FF0000"/>
                </a:solidFill>
                <a:latin typeface="Bookman Old Style" pitchFamily="18" charset="0"/>
              </a:rPr>
              <a:t>(show all necessary steps</a:t>
            </a:r>
            <a:r>
              <a:rPr lang="en-US" sz="2400" b="1" dirty="0" smtClean="0">
                <a:solidFill>
                  <a:srgbClr val="FF0000"/>
                </a:solidFill>
                <a:latin typeface="Bookman Old Style" pitchFamily="18" charset="0"/>
              </a:rPr>
              <a:t>).</a:t>
            </a:r>
          </a:p>
          <a:p>
            <a:pPr marL="0" indent="0">
              <a:buNone/>
            </a:pPr>
            <a:endParaRPr lang="en-US" sz="2400" b="1" dirty="0">
              <a:solidFill>
                <a:srgbClr val="FF0000"/>
              </a:solidFill>
              <a:latin typeface="Bookman Old Style" pitchFamily="18" charset="0"/>
            </a:endParaRPr>
          </a:p>
          <a:p>
            <a:pPr marL="0" indent="0">
              <a:buNone/>
            </a:pPr>
            <a:endParaRPr lang="en-US" sz="2400"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82</a:t>
            </a:fld>
            <a:endParaRPr lang="en-US"/>
          </a:p>
        </p:txBody>
      </p:sp>
      <p:pic>
        <p:nvPicPr>
          <p:cNvPr id="7" name="Content Placeholder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743200"/>
            <a:ext cx="5729653" cy="3505200"/>
          </a:xfrm>
          <a:prstGeom prst="rect">
            <a:avLst/>
          </a:prstGeom>
        </p:spPr>
      </p:pic>
      <p:sp>
        <p:nvSpPr>
          <p:cNvPr id="2" name="Date Placeholder 1"/>
          <p:cNvSpPr>
            <a:spLocks noGrp="1"/>
          </p:cNvSpPr>
          <p:nvPr>
            <p:ph type="dt" sz="half" idx="10"/>
          </p:nvPr>
        </p:nvSpPr>
        <p:spPr/>
        <p:txBody>
          <a:bodyPr/>
          <a:lstStyle/>
          <a:p>
            <a:fld id="{A25660B0-0CC6-4992-A492-587346C32E43}" type="datetime1">
              <a:rPr lang="en-US" smtClean="0"/>
              <a:t>12/1/2021</a:t>
            </a:fld>
            <a:endParaRPr lang="en-US"/>
          </a:p>
        </p:txBody>
      </p:sp>
    </p:spTree>
    <p:extLst>
      <p:ext uri="{BB962C8B-B14F-4D97-AF65-F5344CB8AC3E}">
        <p14:creationId xmlns:p14="http://schemas.microsoft.com/office/powerpoint/2010/main" val="27787135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371600"/>
            <a:ext cx="6019800" cy="4093464"/>
          </a:xfrm>
          <a:prstGeom prst="rect">
            <a:avLst/>
          </a:prstGeom>
        </p:spPr>
      </p:pic>
      <p:sp>
        <p:nvSpPr>
          <p:cNvPr id="8" name="TextBox 7"/>
          <p:cNvSpPr txBox="1"/>
          <p:nvPr/>
        </p:nvSpPr>
        <p:spPr>
          <a:xfrm>
            <a:off x="304800" y="304800"/>
            <a:ext cx="8153400" cy="830997"/>
          </a:xfrm>
          <a:prstGeom prst="rect">
            <a:avLst/>
          </a:prstGeom>
          <a:noFill/>
        </p:spPr>
        <p:txBody>
          <a:bodyPr wrap="square" rtlCol="0">
            <a:spAutoFit/>
          </a:bodyPr>
          <a:lstStyle/>
          <a:p>
            <a:r>
              <a:rPr lang="en-US" sz="2400" dirty="0" smtClean="0">
                <a:latin typeface="Bookman Old Style" pitchFamily="18" charset="0"/>
              </a:rPr>
              <a:t>The final minimum spanning tree should look like this</a:t>
            </a:r>
            <a:endParaRPr lang="en-US" sz="2400" dirty="0">
              <a:latin typeface="Bookman Old Style" pitchFamily="18" charset="0"/>
            </a:endParaRPr>
          </a:p>
        </p:txBody>
      </p:sp>
      <p:sp>
        <p:nvSpPr>
          <p:cNvPr id="2" name="Date Placeholder 1"/>
          <p:cNvSpPr>
            <a:spLocks noGrp="1"/>
          </p:cNvSpPr>
          <p:nvPr>
            <p:ph type="dt" sz="half" idx="10"/>
          </p:nvPr>
        </p:nvSpPr>
        <p:spPr/>
        <p:txBody>
          <a:bodyPr/>
          <a:lstStyle/>
          <a:p>
            <a:fld id="{BA7610A8-6136-4CF8-8681-D8C7114212F3}" type="datetime1">
              <a:rPr lang="en-US" smtClean="0"/>
              <a:t>12/1/2021</a:t>
            </a:fld>
            <a:endParaRPr lang="en-US"/>
          </a:p>
        </p:txBody>
      </p:sp>
    </p:spTree>
    <p:extLst>
      <p:ext uri="{BB962C8B-B14F-4D97-AF65-F5344CB8AC3E}">
        <p14:creationId xmlns:p14="http://schemas.microsoft.com/office/powerpoint/2010/main" val="26905732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b="1" dirty="0" smtClean="0">
                <a:latin typeface="Bookman Old Style" pitchFamily="18" charset="0"/>
              </a:rPr>
              <a:t>DO </a:t>
            </a:r>
            <a:r>
              <a:rPr lang="en-US" sz="2400" b="1" dirty="0">
                <a:latin typeface="Bookman Old Style" pitchFamily="18" charset="0"/>
              </a:rPr>
              <a:t>THIS QUESTION BY </a:t>
            </a:r>
            <a:r>
              <a:rPr lang="en-US" sz="2400" b="1" dirty="0" smtClean="0">
                <a:latin typeface="Bookman Old Style" pitchFamily="18" charset="0"/>
              </a:rPr>
              <a:t>YOURSELF</a:t>
            </a:r>
          </a:p>
          <a:p>
            <a:pPr marL="0" indent="0">
              <a:buNone/>
            </a:pPr>
            <a:endParaRPr lang="en-US" sz="2400" b="1" dirty="0" smtClean="0">
              <a:solidFill>
                <a:srgbClr val="FF0000"/>
              </a:solidFill>
              <a:latin typeface="Bookman Old Style" pitchFamily="18" charset="0"/>
            </a:endParaRPr>
          </a:p>
          <a:p>
            <a:pPr marL="0" indent="0">
              <a:buNone/>
            </a:pPr>
            <a:r>
              <a:rPr lang="en-US" sz="2400" b="1" dirty="0" smtClean="0">
                <a:solidFill>
                  <a:srgbClr val="FF0000"/>
                </a:solidFill>
                <a:latin typeface="Bookman Old Style" pitchFamily="18" charset="0"/>
              </a:rPr>
              <a:t>Example 4: </a:t>
            </a:r>
            <a:endParaRPr lang="en-US" sz="2400" b="1" dirty="0">
              <a:solidFill>
                <a:srgbClr val="FF0000"/>
              </a:solidFill>
              <a:latin typeface="Bookman Old Style" pitchFamily="18" charset="0"/>
            </a:endParaRPr>
          </a:p>
          <a:p>
            <a:pPr marL="0" indent="0">
              <a:buNone/>
            </a:pPr>
            <a:r>
              <a:rPr lang="en-US" sz="2400" b="1" dirty="0">
                <a:solidFill>
                  <a:srgbClr val="FF0000"/>
                </a:solidFill>
                <a:latin typeface="Bookman Old Style" pitchFamily="18" charset="0"/>
              </a:rPr>
              <a:t>Using Prim’s Algorithm, find the cost of minimum spanning tree (MST) of the given </a:t>
            </a:r>
            <a:r>
              <a:rPr lang="en-US" sz="2400" b="1" dirty="0" smtClean="0">
                <a:solidFill>
                  <a:srgbClr val="FF0000"/>
                </a:solidFill>
                <a:latin typeface="Bookman Old Style" pitchFamily="18" charset="0"/>
              </a:rPr>
              <a:t>graph.(show </a:t>
            </a:r>
            <a:r>
              <a:rPr lang="en-US" sz="2400" b="1" dirty="0">
                <a:solidFill>
                  <a:srgbClr val="FF0000"/>
                </a:solidFill>
                <a:latin typeface="Bookman Old Style" pitchFamily="18" charset="0"/>
              </a:rPr>
              <a:t>all necessary steps</a:t>
            </a:r>
            <a:r>
              <a:rPr lang="en-US" sz="2400" b="1" dirty="0" smtClean="0">
                <a:solidFill>
                  <a:srgbClr val="FF0000"/>
                </a:solidFill>
                <a:latin typeface="Bookman Old Style" pitchFamily="18" charset="0"/>
              </a:rPr>
              <a:t>).</a:t>
            </a:r>
          </a:p>
          <a:p>
            <a:pPr marL="0" indent="0">
              <a:buNone/>
            </a:pPr>
            <a:endParaRPr lang="en-US" sz="2400" b="1" dirty="0" smtClean="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84</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590800"/>
            <a:ext cx="5989468" cy="3505200"/>
          </a:xfrm>
          <a:prstGeom prst="rect">
            <a:avLst/>
          </a:prstGeom>
        </p:spPr>
      </p:pic>
      <p:sp>
        <p:nvSpPr>
          <p:cNvPr id="6" name="Date Placeholder 5"/>
          <p:cNvSpPr>
            <a:spLocks noGrp="1"/>
          </p:cNvSpPr>
          <p:nvPr>
            <p:ph type="dt" sz="half" idx="10"/>
          </p:nvPr>
        </p:nvSpPr>
        <p:spPr/>
        <p:txBody>
          <a:bodyPr/>
          <a:lstStyle/>
          <a:p>
            <a:fld id="{F929FC63-251E-4B87-92C5-FE915DDD4EA0}" type="datetime1">
              <a:rPr lang="en-US" smtClean="0"/>
              <a:t>12/1/2021</a:t>
            </a:fld>
            <a:endParaRPr lang="en-US"/>
          </a:p>
        </p:txBody>
      </p:sp>
    </p:spTree>
    <p:extLst>
      <p:ext uri="{BB962C8B-B14F-4D97-AF65-F5344CB8AC3E}">
        <p14:creationId xmlns:p14="http://schemas.microsoft.com/office/powerpoint/2010/main" val="4388224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953001" y="6335926"/>
            <a:ext cx="2895600" cy="365125"/>
          </a:xfrm>
        </p:spPr>
        <p:txBody>
          <a:bodyPr/>
          <a:lstStyle/>
          <a:p>
            <a:r>
              <a:rPr lang="en-US" smtClean="0"/>
              <a:t>Er. Jendi Bade Shrestha</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85</a:t>
            </a:fld>
            <a:endParaRPr lang="en-US"/>
          </a:p>
        </p:txBody>
      </p:sp>
      <p:sp>
        <p:nvSpPr>
          <p:cNvPr id="6" name="Content Placeholder 5"/>
          <p:cNvSpPr txBox="1">
            <a:spLocks noGrp="1"/>
          </p:cNvSpPr>
          <p:nvPr>
            <p:ph idx="1"/>
          </p:nvPr>
        </p:nvSpPr>
        <p:spPr>
          <a:xfrm>
            <a:off x="152400" y="228600"/>
            <a:ext cx="8458200" cy="461665"/>
          </a:xfrm>
          <a:prstGeom prst="rect">
            <a:avLst/>
          </a:prstGeom>
          <a:noFill/>
        </p:spPr>
        <p:txBody>
          <a:bodyPr wrap="square" rtlCol="0">
            <a:spAutoFit/>
          </a:bodyPr>
          <a:lstStyle/>
          <a:p>
            <a:pPr marL="0" indent="0">
              <a:buNone/>
            </a:pPr>
            <a:r>
              <a:rPr lang="en-US" sz="2400" dirty="0" smtClean="0">
                <a:latin typeface="Bookman Old Style" pitchFamily="18" charset="0"/>
              </a:rPr>
              <a:t>The final minimum spanning tree should look like this:</a:t>
            </a:r>
            <a:endParaRPr lang="en-US" sz="2400" dirty="0">
              <a:latin typeface="Bookman Old Style"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1" y="914401"/>
            <a:ext cx="6096000" cy="38439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758301"/>
            <a:ext cx="5029200" cy="1947299"/>
          </a:xfrm>
          <a:prstGeom prst="rect">
            <a:avLst/>
          </a:prstGeom>
        </p:spPr>
      </p:pic>
      <p:sp>
        <p:nvSpPr>
          <p:cNvPr id="7" name="Date Placeholder 6"/>
          <p:cNvSpPr>
            <a:spLocks noGrp="1"/>
          </p:cNvSpPr>
          <p:nvPr>
            <p:ph type="dt" sz="half" idx="10"/>
          </p:nvPr>
        </p:nvSpPr>
        <p:spPr/>
        <p:txBody>
          <a:bodyPr/>
          <a:lstStyle/>
          <a:p>
            <a:fld id="{B2170771-254F-447B-AC0C-D441160C85FD}" type="datetime1">
              <a:rPr lang="en-US" smtClean="0"/>
              <a:t>12/1/2021</a:t>
            </a:fld>
            <a:endParaRPr lang="en-US"/>
          </a:p>
        </p:txBody>
      </p:sp>
    </p:spTree>
    <p:extLst>
      <p:ext uri="{BB962C8B-B14F-4D97-AF65-F5344CB8AC3E}">
        <p14:creationId xmlns:p14="http://schemas.microsoft.com/office/powerpoint/2010/main" val="4388224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000" b="1" dirty="0">
                <a:solidFill>
                  <a:srgbClr val="FF0000"/>
                </a:solidFill>
                <a:latin typeface="Bookman Old Style" pitchFamily="18" charset="0"/>
              </a:rPr>
              <a:t>Difference Between Prim’s and Kruskal’s </a:t>
            </a:r>
            <a:r>
              <a:rPr lang="en-US" sz="2000" b="1" dirty="0" smtClean="0">
                <a:solidFill>
                  <a:srgbClr val="FF0000"/>
                </a:solidFill>
                <a:latin typeface="Bookman Old Style" pitchFamily="18" charset="0"/>
              </a:rPr>
              <a:t>Algorithm:</a:t>
            </a:r>
          </a:p>
          <a:p>
            <a:pPr marL="0" indent="0">
              <a:buNone/>
            </a:pPr>
            <a:r>
              <a:rPr lang="en-US" sz="2000" dirty="0">
                <a:latin typeface="Bookman Old Style" pitchFamily="18" charset="0"/>
              </a:rPr>
              <a:t>Some important concepts based on them are</a:t>
            </a:r>
            <a:endParaRPr lang="en-US" sz="2000" b="1" dirty="0">
              <a:solidFill>
                <a:srgbClr val="FF0000"/>
              </a:solidFill>
              <a:latin typeface="Bookman Old Style" pitchFamily="18" charset="0"/>
            </a:endParaRPr>
          </a:p>
          <a:p>
            <a:pPr marL="0" indent="0" fontAlgn="base">
              <a:buNone/>
            </a:pPr>
            <a:r>
              <a:rPr lang="en-US" sz="2000" b="1" u="sng" dirty="0" smtClean="0">
                <a:latin typeface="Bookman Old Style" pitchFamily="18" charset="0"/>
              </a:rPr>
              <a:t>Concept-01:</a:t>
            </a:r>
            <a:r>
              <a:rPr lang="en-US" sz="2000" b="1" dirty="0">
                <a:latin typeface="Bookman Old Style" pitchFamily="18" charset="0"/>
              </a:rPr>
              <a:t> </a:t>
            </a:r>
            <a:r>
              <a:rPr lang="en-US" sz="2000" dirty="0" smtClean="0">
                <a:latin typeface="Bookman Old Style" pitchFamily="18" charset="0"/>
              </a:rPr>
              <a:t>If </a:t>
            </a:r>
            <a:r>
              <a:rPr lang="en-US" sz="2000" dirty="0">
                <a:latin typeface="Bookman Old Style" pitchFamily="18" charset="0"/>
              </a:rPr>
              <a:t>all the edge weights are distinct, then both the algorithms are guaranteed to find the same MST</a:t>
            </a:r>
            <a:r>
              <a:rPr lang="en-US" sz="2000" dirty="0" smtClean="0">
                <a:latin typeface="Bookman Old Style" pitchFamily="18" charset="0"/>
              </a:rPr>
              <a:t>.</a:t>
            </a:r>
          </a:p>
          <a:p>
            <a:pPr marL="0" indent="0" fontAlgn="base">
              <a:buNone/>
            </a:pPr>
            <a:r>
              <a:rPr lang="en-US" sz="2000" b="1" u="sng" dirty="0" smtClean="0">
                <a:latin typeface="Bookman Old Style" pitchFamily="18" charset="0"/>
              </a:rPr>
              <a:t>Example-</a:t>
            </a:r>
          </a:p>
          <a:p>
            <a:pPr marL="0" indent="0" fontAlgn="base">
              <a:buNone/>
            </a:pPr>
            <a:r>
              <a:rPr lang="en-US" sz="2000" dirty="0">
                <a:latin typeface="Bookman Old Style" pitchFamily="18" charset="0"/>
              </a:rPr>
              <a:t>Consider the following </a:t>
            </a:r>
            <a:r>
              <a:rPr lang="en-US" sz="2000" dirty="0" smtClean="0">
                <a:latin typeface="Bookman Old Style" pitchFamily="18" charset="0"/>
              </a:rPr>
              <a:t>example</a:t>
            </a:r>
            <a:endParaRPr lang="en-US" sz="2000" b="1" dirty="0">
              <a:latin typeface="Bookman Old Style" pitchFamily="18" charset="0"/>
            </a:endParaRPr>
          </a:p>
          <a:p>
            <a:pPr fontAlgn="base">
              <a:buFont typeface="Wingdings" pitchFamily="2" charset="2"/>
              <a:buChar char="§"/>
            </a:pPr>
            <a:endParaRPr lang="en-US" sz="2000" dirty="0" smtClean="0">
              <a:latin typeface="Bookman Old Style" pitchFamily="18" charset="0"/>
            </a:endParaRPr>
          </a:p>
          <a:p>
            <a:pPr fontAlgn="base">
              <a:buFont typeface="Wingdings" pitchFamily="2" charset="2"/>
              <a:buChar char="§"/>
            </a:pPr>
            <a:endParaRPr lang="en-US" sz="2000" dirty="0">
              <a:latin typeface="Bookman Old Style" pitchFamily="18" charset="0"/>
            </a:endParaRPr>
          </a:p>
          <a:p>
            <a:pPr fontAlgn="base">
              <a:buFont typeface="Wingdings" pitchFamily="2" charset="2"/>
              <a:buChar char="§"/>
            </a:pPr>
            <a:endParaRPr lang="en-US" sz="2000" dirty="0" smtClean="0">
              <a:latin typeface="Bookman Old Style" pitchFamily="18" charset="0"/>
            </a:endParaRPr>
          </a:p>
          <a:p>
            <a:pPr fontAlgn="base">
              <a:buFont typeface="Wingdings" pitchFamily="2" charset="2"/>
              <a:buChar char="§"/>
            </a:pPr>
            <a:endParaRPr lang="en-US" sz="2000" dirty="0">
              <a:latin typeface="Bookman Old Style" pitchFamily="18" charset="0"/>
            </a:endParaRPr>
          </a:p>
          <a:p>
            <a:pPr fontAlgn="base">
              <a:buFont typeface="Wingdings" pitchFamily="2" charset="2"/>
              <a:buChar char="§"/>
            </a:pPr>
            <a:endParaRPr lang="en-US" sz="2000" dirty="0" smtClean="0">
              <a:latin typeface="Bookman Old Style" pitchFamily="18" charset="0"/>
            </a:endParaRPr>
          </a:p>
          <a:p>
            <a:pPr fontAlgn="base">
              <a:buFont typeface="Wingdings" pitchFamily="2" charset="2"/>
              <a:buChar char="§"/>
            </a:pPr>
            <a:endParaRPr lang="en-US" sz="2000" dirty="0">
              <a:latin typeface="Bookman Old Style" pitchFamily="18" charset="0"/>
            </a:endParaRPr>
          </a:p>
          <a:p>
            <a:pPr fontAlgn="base">
              <a:buFont typeface="Wingdings" pitchFamily="2" charset="2"/>
              <a:buChar char="§"/>
            </a:pPr>
            <a:endParaRPr lang="en-US" sz="2000" dirty="0" smtClean="0">
              <a:latin typeface="Bookman Old Style" pitchFamily="18" charset="0"/>
            </a:endParaRPr>
          </a:p>
          <a:p>
            <a:pPr fontAlgn="base">
              <a:buFont typeface="Wingdings" pitchFamily="2" charset="2"/>
              <a:buChar char="§"/>
            </a:pPr>
            <a:endParaRPr lang="en-US" sz="2000" dirty="0" smtClean="0">
              <a:latin typeface="Bookman Old Style" pitchFamily="18" charset="0"/>
            </a:endParaRPr>
          </a:p>
          <a:p>
            <a:pPr fontAlgn="base">
              <a:buFont typeface="Wingdings" pitchFamily="2" charset="2"/>
              <a:buChar char="§"/>
            </a:pPr>
            <a:endParaRPr lang="en-US" sz="2000" dirty="0" smtClean="0">
              <a:latin typeface="Bookman Old Style" pitchFamily="18" charset="0"/>
            </a:endParaRPr>
          </a:p>
          <a:p>
            <a:pPr marL="0" indent="0" fontAlgn="base">
              <a:buNone/>
            </a:pPr>
            <a:endParaRPr lang="en-US" sz="2000" dirty="0" smtClean="0">
              <a:latin typeface="Bookman Old Style" pitchFamily="18" charset="0"/>
            </a:endParaRPr>
          </a:p>
          <a:p>
            <a:pPr marL="0" indent="0" fontAlgn="base">
              <a:buNone/>
            </a:pPr>
            <a:r>
              <a:rPr lang="en-US" sz="2000" dirty="0" smtClean="0">
                <a:latin typeface="Bookman Old Style" pitchFamily="18" charset="0"/>
              </a:rPr>
              <a:t>Here</a:t>
            </a:r>
            <a:r>
              <a:rPr lang="en-US" sz="2000" dirty="0">
                <a:latin typeface="Bookman Old Style" pitchFamily="18" charset="0"/>
              </a:rPr>
              <a:t>, both the algorithms on the above given graph produces the same MST as shown.</a:t>
            </a:r>
          </a:p>
          <a:p>
            <a:pPr marL="0" indent="0">
              <a:buNone/>
            </a:pPr>
            <a:endParaRPr lang="en-US" sz="2000" dirty="0">
              <a:solidFill>
                <a:srgbClr val="FF0000"/>
              </a:solidFill>
              <a:latin typeface="Bookman Old Style"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86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362200"/>
            <a:ext cx="8534400" cy="3200400"/>
          </a:xfrm>
          <a:prstGeom prst="rect">
            <a:avLst/>
          </a:prstGeom>
        </p:spPr>
      </p:pic>
      <p:sp>
        <p:nvSpPr>
          <p:cNvPr id="2" name="Date Placeholder 1"/>
          <p:cNvSpPr>
            <a:spLocks noGrp="1"/>
          </p:cNvSpPr>
          <p:nvPr>
            <p:ph type="dt" sz="half" idx="10"/>
          </p:nvPr>
        </p:nvSpPr>
        <p:spPr/>
        <p:txBody>
          <a:bodyPr/>
          <a:lstStyle/>
          <a:p>
            <a:fld id="{17368E3F-0C81-489D-9BA8-82528A9D0847}" type="datetime1">
              <a:rPr lang="en-US" smtClean="0"/>
              <a:t>12/1/2021</a:t>
            </a:fld>
            <a:endParaRPr lang="en-US"/>
          </a:p>
        </p:txBody>
      </p:sp>
      <p:sp>
        <p:nvSpPr>
          <p:cNvPr id="4" name="Footer Placeholder 3"/>
          <p:cNvSpPr>
            <a:spLocks noGrp="1"/>
          </p:cNvSpPr>
          <p:nvPr>
            <p:ph type="ftr" sz="quarter" idx="11"/>
          </p:nvPr>
        </p:nvSpPr>
        <p:spPr/>
        <p:txBody>
          <a:bodyPr/>
          <a:lstStyle/>
          <a:p>
            <a:r>
              <a:rPr lang="en-US" smtClean="0"/>
              <a:t>Er. Jendi Bade Shrestha</a:t>
            </a:r>
            <a:endParaRPr lang="en-US"/>
          </a:p>
        </p:txBody>
      </p:sp>
    </p:spTree>
    <p:extLst>
      <p:ext uri="{BB962C8B-B14F-4D97-AF65-F5344CB8AC3E}">
        <p14:creationId xmlns:p14="http://schemas.microsoft.com/office/powerpoint/2010/main" val="9015387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fontAlgn="base">
              <a:buNone/>
            </a:pPr>
            <a:r>
              <a:rPr lang="en-US" sz="2000" b="1" u="sng" dirty="0" smtClean="0">
                <a:latin typeface="Bookman Old Style" pitchFamily="18" charset="0"/>
              </a:rPr>
              <a:t>Concept-02:</a:t>
            </a:r>
            <a:r>
              <a:rPr lang="en-US" sz="2000" b="1" dirty="0">
                <a:latin typeface="Bookman Old Style" pitchFamily="18" charset="0"/>
              </a:rPr>
              <a:t> </a:t>
            </a:r>
            <a:r>
              <a:rPr lang="en-US" sz="2000" dirty="0" smtClean="0">
                <a:latin typeface="Bookman Old Style" pitchFamily="18" charset="0"/>
              </a:rPr>
              <a:t>If </a:t>
            </a:r>
            <a:r>
              <a:rPr lang="en-US" sz="2000" dirty="0">
                <a:latin typeface="Bookman Old Style" pitchFamily="18" charset="0"/>
              </a:rPr>
              <a:t>all the edge weights are not distinct, then both the algorithms may not always produce the same </a:t>
            </a:r>
            <a:r>
              <a:rPr lang="en-US" sz="2000" dirty="0" smtClean="0">
                <a:latin typeface="Bookman Old Style" pitchFamily="18" charset="0"/>
              </a:rPr>
              <a:t>MST. However</a:t>
            </a:r>
            <a:r>
              <a:rPr lang="en-US" sz="2000" dirty="0">
                <a:latin typeface="Bookman Old Style" pitchFamily="18" charset="0"/>
              </a:rPr>
              <a:t>, cost of both the </a:t>
            </a:r>
            <a:r>
              <a:rPr lang="en-US" sz="2000" dirty="0" smtClean="0">
                <a:latin typeface="Bookman Old Style" pitchFamily="18" charset="0"/>
              </a:rPr>
              <a:t>MST</a:t>
            </a:r>
            <a:r>
              <a:rPr lang="en-US" sz="2000" baseline="-25000" dirty="0">
                <a:latin typeface="Bookman Old Style" pitchFamily="18" charset="0"/>
              </a:rPr>
              <a:t> </a:t>
            </a:r>
            <a:r>
              <a:rPr lang="en-US" sz="2000" dirty="0" smtClean="0">
                <a:latin typeface="Bookman Old Style" pitchFamily="18" charset="0"/>
              </a:rPr>
              <a:t>would </a:t>
            </a:r>
            <a:r>
              <a:rPr lang="en-US" sz="2000" dirty="0">
                <a:latin typeface="Bookman Old Style" pitchFamily="18" charset="0"/>
              </a:rPr>
              <a:t>always be same in both the cases</a:t>
            </a:r>
            <a:r>
              <a:rPr lang="en-US" sz="2000" dirty="0" smtClean="0">
                <a:latin typeface="Bookman Old Style" pitchFamily="18" charset="0"/>
              </a:rPr>
              <a:t>.</a:t>
            </a:r>
          </a:p>
          <a:p>
            <a:pPr marL="0" indent="0" fontAlgn="base">
              <a:buNone/>
            </a:pPr>
            <a:r>
              <a:rPr lang="en-US" sz="2000" b="1" u="sng" dirty="0" smtClean="0">
                <a:latin typeface="Bookman Old Style" pitchFamily="18" charset="0"/>
              </a:rPr>
              <a:t>Example-</a:t>
            </a:r>
            <a:endParaRPr lang="en-US" sz="2000" b="1" dirty="0">
              <a:latin typeface="Bookman Old Style" pitchFamily="18" charset="0"/>
            </a:endParaRPr>
          </a:p>
          <a:p>
            <a:pPr marL="0" indent="0" fontAlgn="base">
              <a:buNone/>
            </a:pPr>
            <a:r>
              <a:rPr lang="en-US" sz="2000" dirty="0">
                <a:latin typeface="Bookman Old Style" pitchFamily="18" charset="0"/>
              </a:rPr>
              <a:t> </a:t>
            </a:r>
            <a:r>
              <a:rPr lang="en-US" sz="2000" dirty="0" smtClean="0">
                <a:latin typeface="Bookman Old Style" pitchFamily="18" charset="0"/>
              </a:rPr>
              <a:t>Consider </a:t>
            </a:r>
            <a:r>
              <a:rPr lang="en-US" sz="2000" dirty="0">
                <a:latin typeface="Bookman Old Style" pitchFamily="18" charset="0"/>
              </a:rPr>
              <a:t>the following </a:t>
            </a:r>
            <a:r>
              <a:rPr lang="en-US" sz="2000" dirty="0" smtClean="0">
                <a:latin typeface="Bookman Old Style" pitchFamily="18" charset="0"/>
              </a:rPr>
              <a:t>example</a:t>
            </a:r>
          </a:p>
          <a:p>
            <a:pPr marL="0" indent="0" fontAlgn="base">
              <a:buNone/>
            </a:pPr>
            <a:endParaRPr lang="en-US" sz="2000" dirty="0">
              <a:latin typeface="Bookman Old Style" pitchFamily="18" charset="0"/>
            </a:endParaRPr>
          </a:p>
          <a:p>
            <a:pPr fontAlgn="base">
              <a:buFont typeface="Wingdings" pitchFamily="2" charset="2"/>
              <a:buChar char="§"/>
            </a:pPr>
            <a:endParaRPr lang="en-US" sz="2000" dirty="0">
              <a:latin typeface="Bookman Old Style" pitchFamily="18" charset="0"/>
            </a:endParaRPr>
          </a:p>
          <a:p>
            <a:pPr marL="0" indent="0">
              <a:buNone/>
            </a:pPr>
            <a:endParaRPr lang="en-US" sz="2000" dirty="0">
              <a:latin typeface="Bookman Old Style"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87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575" y="2286000"/>
            <a:ext cx="3019425" cy="28956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875" y="1752600"/>
            <a:ext cx="923925" cy="381000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1295400"/>
            <a:ext cx="2971800" cy="25146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600" y="4114800"/>
            <a:ext cx="3124200" cy="2681289"/>
          </a:xfrm>
          <a:prstGeom prst="rect">
            <a:avLst/>
          </a:prstGeom>
        </p:spPr>
      </p:pic>
      <p:sp>
        <p:nvSpPr>
          <p:cNvPr id="9" name="TextBox 8"/>
          <p:cNvSpPr txBox="1"/>
          <p:nvPr/>
        </p:nvSpPr>
        <p:spPr>
          <a:xfrm>
            <a:off x="667524" y="5304472"/>
            <a:ext cx="3066276" cy="1477328"/>
          </a:xfrm>
          <a:prstGeom prst="rect">
            <a:avLst/>
          </a:prstGeom>
          <a:noFill/>
        </p:spPr>
        <p:txBody>
          <a:bodyPr wrap="square" rtlCol="0">
            <a:spAutoFit/>
          </a:bodyPr>
          <a:lstStyle/>
          <a:p>
            <a:r>
              <a:rPr lang="en-US" b="1" dirty="0"/>
              <a:t>Here, both the algorithms on </a:t>
            </a:r>
            <a:r>
              <a:rPr lang="en-US" b="1" dirty="0" smtClean="0"/>
              <a:t>the </a:t>
            </a:r>
            <a:r>
              <a:rPr lang="en-US" b="1" dirty="0"/>
              <a:t>given graph produces different </a:t>
            </a:r>
            <a:r>
              <a:rPr lang="en-US" b="1" dirty="0" smtClean="0"/>
              <a:t>MST</a:t>
            </a:r>
            <a:r>
              <a:rPr lang="en-US" b="1" dirty="0"/>
              <a:t> as shown but the cost is same in both the cases.</a:t>
            </a:r>
          </a:p>
        </p:txBody>
      </p:sp>
      <p:sp>
        <p:nvSpPr>
          <p:cNvPr id="4" name="Date Placeholder 3"/>
          <p:cNvSpPr>
            <a:spLocks noGrp="1"/>
          </p:cNvSpPr>
          <p:nvPr>
            <p:ph type="dt" sz="half" idx="10"/>
          </p:nvPr>
        </p:nvSpPr>
        <p:spPr/>
        <p:txBody>
          <a:bodyPr/>
          <a:lstStyle/>
          <a:p>
            <a:fld id="{2724A713-5216-4CB3-B750-FB4FD15550D2}" type="datetime1">
              <a:rPr lang="en-US" smtClean="0"/>
              <a:t>12/1/2021</a:t>
            </a:fld>
            <a:endParaRPr lang="en-US"/>
          </a:p>
        </p:txBody>
      </p:sp>
      <p:sp>
        <p:nvSpPr>
          <p:cNvPr id="10" name="Footer Placeholder 9"/>
          <p:cNvSpPr>
            <a:spLocks noGrp="1"/>
          </p:cNvSpPr>
          <p:nvPr>
            <p:ph type="ftr" sz="quarter" idx="11"/>
          </p:nvPr>
        </p:nvSpPr>
        <p:spPr/>
        <p:txBody>
          <a:bodyPr/>
          <a:lstStyle/>
          <a:p>
            <a:r>
              <a:rPr lang="en-US" smtClean="0"/>
              <a:t>Er. Jendi Bade Shrestha</a:t>
            </a:r>
            <a:endParaRPr lang="en-US"/>
          </a:p>
        </p:txBody>
      </p:sp>
    </p:spTree>
    <p:extLst>
      <p:ext uri="{BB962C8B-B14F-4D97-AF65-F5344CB8AC3E}">
        <p14:creationId xmlns:p14="http://schemas.microsoft.com/office/powerpoint/2010/main" val="31474925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9144000" cy="6858000"/>
          </a:xfrm>
        </p:spPr>
        <p:txBody>
          <a:bodyPr>
            <a:normAutofit/>
          </a:bodyPr>
          <a:lstStyle/>
          <a:p>
            <a:pPr marL="0" indent="0">
              <a:lnSpc>
                <a:spcPct val="150000"/>
              </a:lnSpc>
              <a:buNone/>
            </a:pPr>
            <a:r>
              <a:rPr lang="en-US" sz="2400" b="1" dirty="0" smtClean="0">
                <a:solidFill>
                  <a:srgbClr val="FF0000"/>
                </a:solidFill>
                <a:latin typeface="Bookman Old Style" pitchFamily="18" charset="0"/>
              </a:rPr>
              <a:t>Traversing </a:t>
            </a:r>
            <a:r>
              <a:rPr lang="en-US" sz="2400" b="1" dirty="0">
                <a:solidFill>
                  <a:srgbClr val="FF0000"/>
                </a:solidFill>
                <a:latin typeface="Bookman Old Style" pitchFamily="18" charset="0"/>
              </a:rPr>
              <a:t>a </a:t>
            </a:r>
            <a:r>
              <a:rPr lang="en-US" sz="2400" b="1" dirty="0" smtClean="0">
                <a:solidFill>
                  <a:srgbClr val="FF0000"/>
                </a:solidFill>
                <a:latin typeface="Bookman Old Style" pitchFamily="18" charset="0"/>
              </a:rPr>
              <a:t>Graph/Graph </a:t>
            </a:r>
            <a:r>
              <a:rPr lang="en-US" sz="2400" b="1" dirty="0">
                <a:solidFill>
                  <a:srgbClr val="FF0000"/>
                </a:solidFill>
                <a:latin typeface="Bookman Old Style" pitchFamily="18" charset="0"/>
              </a:rPr>
              <a:t>Traversal </a:t>
            </a:r>
            <a:r>
              <a:rPr lang="en-US" sz="2400" b="1" dirty="0" smtClean="0">
                <a:solidFill>
                  <a:srgbClr val="FF0000"/>
                </a:solidFill>
                <a:latin typeface="Bookman Old Style" pitchFamily="18" charset="0"/>
              </a:rPr>
              <a:t>Algorithm:</a:t>
            </a:r>
            <a:endParaRPr lang="en-US" sz="2400" b="1" dirty="0">
              <a:solidFill>
                <a:srgbClr val="FF0000"/>
              </a:solidFill>
              <a:latin typeface="Bookman Old Style" pitchFamily="18" charset="0"/>
            </a:endParaRPr>
          </a:p>
          <a:p>
            <a:pPr>
              <a:lnSpc>
                <a:spcPct val="150000"/>
              </a:lnSpc>
              <a:buFont typeface="Wingdings" pitchFamily="2" charset="2"/>
              <a:buChar char="§"/>
            </a:pPr>
            <a:r>
              <a:rPr lang="en-US" sz="2400" dirty="0">
                <a:latin typeface="Bookman Old Style" pitchFamily="18" charset="0"/>
              </a:rPr>
              <a:t>Traversing the graph means examining/visiting all the nodes or vertices of the graph. </a:t>
            </a:r>
            <a:endParaRPr lang="en-US" sz="2400" dirty="0" smtClean="0">
              <a:latin typeface="Bookman Old Style" pitchFamily="18" charset="0"/>
            </a:endParaRPr>
          </a:p>
          <a:p>
            <a:pPr>
              <a:lnSpc>
                <a:spcPct val="150000"/>
              </a:lnSpc>
              <a:buFont typeface="Wingdings" pitchFamily="2" charset="2"/>
              <a:buChar char="§"/>
            </a:pPr>
            <a:endParaRPr lang="en-US" sz="2400" dirty="0" smtClean="0">
              <a:latin typeface="Bookman Old Style" pitchFamily="18" charset="0"/>
            </a:endParaRPr>
          </a:p>
          <a:p>
            <a:pPr>
              <a:lnSpc>
                <a:spcPct val="150000"/>
              </a:lnSpc>
              <a:buFont typeface="Wingdings" pitchFamily="2" charset="2"/>
              <a:buChar char="§"/>
            </a:pPr>
            <a:r>
              <a:rPr lang="en-US" sz="2400" dirty="0" smtClean="0">
                <a:latin typeface="Bookman Old Style" pitchFamily="18" charset="0"/>
              </a:rPr>
              <a:t>There </a:t>
            </a:r>
            <a:r>
              <a:rPr lang="en-US" sz="2400" dirty="0">
                <a:latin typeface="Bookman Old Style" pitchFamily="18" charset="0"/>
              </a:rPr>
              <a:t>are two standard methods by using which, we can traverse the graphs i.e</a:t>
            </a:r>
            <a:r>
              <a:rPr lang="en-US" sz="2400" dirty="0" smtClean="0">
                <a:latin typeface="Bookman Old Style" pitchFamily="18" charset="0"/>
              </a:rPr>
              <a:t>.</a:t>
            </a:r>
          </a:p>
          <a:p>
            <a:pPr>
              <a:lnSpc>
                <a:spcPct val="150000"/>
              </a:lnSpc>
              <a:buFont typeface="Wingdings" pitchFamily="2" charset="2"/>
              <a:buChar char="§"/>
            </a:pPr>
            <a:endParaRPr lang="en-US" sz="2400" dirty="0" smtClean="0">
              <a:latin typeface="Bookman Old Style" pitchFamily="18" charset="0"/>
            </a:endParaRPr>
          </a:p>
          <a:p>
            <a:pPr marL="0" indent="0">
              <a:lnSpc>
                <a:spcPct val="150000"/>
              </a:lnSpc>
              <a:buNone/>
            </a:pPr>
            <a:r>
              <a:rPr lang="en-US" sz="2400" b="1" dirty="0" smtClean="0">
                <a:latin typeface="Bookman Old Style" pitchFamily="18" charset="0"/>
              </a:rPr>
              <a:t>1. Breadth </a:t>
            </a:r>
            <a:r>
              <a:rPr lang="en-US" sz="2400" b="1" dirty="0">
                <a:latin typeface="Bookman Old Style" pitchFamily="18" charset="0"/>
              </a:rPr>
              <a:t>First </a:t>
            </a:r>
            <a:r>
              <a:rPr lang="en-US" sz="2400" b="1" dirty="0" smtClean="0">
                <a:latin typeface="Bookman Old Style" pitchFamily="18" charset="0"/>
              </a:rPr>
              <a:t>Search/Traversal (BFS)</a:t>
            </a:r>
          </a:p>
          <a:p>
            <a:pPr marL="0" indent="0">
              <a:lnSpc>
                <a:spcPct val="150000"/>
              </a:lnSpc>
              <a:buNone/>
            </a:pPr>
            <a:endParaRPr lang="en-US" sz="2400" b="1" dirty="0" smtClean="0">
              <a:latin typeface="Bookman Old Style" pitchFamily="18" charset="0"/>
            </a:endParaRPr>
          </a:p>
          <a:p>
            <a:pPr marL="0" indent="0">
              <a:lnSpc>
                <a:spcPct val="150000"/>
              </a:lnSpc>
              <a:buNone/>
            </a:pPr>
            <a:r>
              <a:rPr lang="en-US" sz="2400" b="1" dirty="0" smtClean="0">
                <a:latin typeface="Bookman Old Style" pitchFamily="18" charset="0"/>
              </a:rPr>
              <a:t>2. Depth </a:t>
            </a:r>
            <a:r>
              <a:rPr lang="en-US" sz="2400" b="1" dirty="0">
                <a:latin typeface="Bookman Old Style" pitchFamily="18" charset="0"/>
              </a:rPr>
              <a:t>First </a:t>
            </a:r>
            <a:r>
              <a:rPr lang="en-US" sz="2400" b="1" dirty="0" smtClean="0">
                <a:latin typeface="Bookman Old Style" pitchFamily="18" charset="0"/>
              </a:rPr>
              <a:t>Search/Traversal (DFS)</a:t>
            </a:r>
            <a:endParaRPr lang="en-US" sz="2400" b="1" dirty="0">
              <a:latin typeface="Bookman Old Style" pitchFamily="18" charset="0"/>
            </a:endParaRPr>
          </a:p>
          <a:p>
            <a:pPr marL="0" indent="0">
              <a:buNone/>
            </a:pPr>
            <a:endParaRPr lang="en-US" sz="2400" dirty="0" smtClean="0">
              <a:latin typeface="Bookman Old Style" pitchFamily="18" charset="0"/>
            </a:endParaRPr>
          </a:p>
          <a:p>
            <a:pPr marL="0" indent="0">
              <a:buNone/>
            </a:pPr>
            <a:endParaRPr lang="en-US" sz="2400"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88</a:t>
            </a:fld>
            <a:endParaRPr lang="en-US"/>
          </a:p>
        </p:txBody>
      </p:sp>
      <p:sp>
        <p:nvSpPr>
          <p:cNvPr id="5" name="Date Placeholder 4"/>
          <p:cNvSpPr>
            <a:spLocks noGrp="1"/>
          </p:cNvSpPr>
          <p:nvPr>
            <p:ph type="dt" sz="half" idx="10"/>
          </p:nvPr>
        </p:nvSpPr>
        <p:spPr/>
        <p:txBody>
          <a:bodyPr/>
          <a:lstStyle/>
          <a:p>
            <a:fld id="{C488734B-6229-4FC0-A0FD-BFE1C3290E62}" type="datetime1">
              <a:rPr lang="en-US" smtClean="0"/>
              <a:t>12/1/2021</a:t>
            </a:fld>
            <a:endParaRPr lang="en-US"/>
          </a:p>
        </p:txBody>
      </p:sp>
    </p:spTree>
    <p:extLst>
      <p:ext uri="{BB962C8B-B14F-4D97-AF65-F5344CB8AC3E}">
        <p14:creationId xmlns:p14="http://schemas.microsoft.com/office/powerpoint/2010/main" val="49046916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304800"/>
            <a:ext cx="9067800" cy="6553200"/>
          </a:xfrm>
        </p:spPr>
        <p:txBody>
          <a:bodyPr>
            <a:normAutofit/>
          </a:bodyPr>
          <a:lstStyle/>
          <a:p>
            <a:pPr marL="0" indent="0">
              <a:buNone/>
            </a:pPr>
            <a:r>
              <a:rPr lang="en-US" sz="2400" dirty="0">
                <a:latin typeface="Bookman Old Style" pitchFamily="18" charset="0"/>
              </a:rPr>
              <a:t>During the execution of these algorithms , each node N of G will be in one of three states , called the </a:t>
            </a:r>
            <a:r>
              <a:rPr lang="en-US" sz="2400" i="1" dirty="0">
                <a:latin typeface="Bookman Old Style" pitchFamily="18" charset="0"/>
              </a:rPr>
              <a:t>status </a:t>
            </a:r>
            <a:r>
              <a:rPr lang="en-US" sz="2400" dirty="0">
                <a:latin typeface="Bookman Old Style" pitchFamily="18" charset="0"/>
              </a:rPr>
              <a:t>of N, as </a:t>
            </a:r>
            <a:r>
              <a:rPr lang="en-US" sz="2400" dirty="0" smtClean="0">
                <a:latin typeface="Bookman Old Style" pitchFamily="18" charset="0"/>
              </a:rPr>
              <a:t>follows:</a:t>
            </a:r>
          </a:p>
          <a:p>
            <a:pPr marL="0" indent="0">
              <a:buNone/>
            </a:pPr>
            <a:endParaRPr lang="en-US" sz="2400" dirty="0" smtClean="0">
              <a:latin typeface="Bookman Old Style" pitchFamily="18" charset="0"/>
            </a:endParaRPr>
          </a:p>
          <a:p>
            <a:pPr marL="0" indent="0">
              <a:buNone/>
            </a:pPr>
            <a:r>
              <a:rPr lang="en-US" sz="2400" dirty="0" smtClean="0">
                <a:latin typeface="Bookman Old Style" pitchFamily="18" charset="0"/>
              </a:rPr>
              <a:t>a. STATUS </a:t>
            </a:r>
            <a:r>
              <a:rPr lang="en-US" sz="2400" dirty="0">
                <a:latin typeface="Bookman Old Style" pitchFamily="18" charset="0"/>
              </a:rPr>
              <a:t>= 1 (Ready state): </a:t>
            </a:r>
            <a:endParaRPr lang="en-US" sz="2400" dirty="0" smtClean="0">
              <a:latin typeface="Bookman Old Style" pitchFamily="18" charset="0"/>
            </a:endParaRPr>
          </a:p>
          <a:p>
            <a:pPr marL="0" indent="0">
              <a:buNone/>
            </a:pPr>
            <a:r>
              <a:rPr lang="en-US" sz="2400" dirty="0">
                <a:latin typeface="Bookman Old Style" pitchFamily="18" charset="0"/>
              </a:rPr>
              <a:t>	</a:t>
            </a:r>
            <a:r>
              <a:rPr lang="en-US" sz="2400" dirty="0" smtClean="0">
                <a:latin typeface="Bookman Old Style" pitchFamily="18" charset="0"/>
              </a:rPr>
              <a:t>The </a:t>
            </a:r>
            <a:r>
              <a:rPr lang="en-US" sz="2400" dirty="0">
                <a:latin typeface="Bookman Old Style" pitchFamily="18" charset="0"/>
              </a:rPr>
              <a:t>initial state of the node </a:t>
            </a:r>
            <a:r>
              <a:rPr lang="en-US" sz="2400" dirty="0" smtClean="0">
                <a:latin typeface="Bookman Old Style" pitchFamily="18" charset="0"/>
              </a:rPr>
              <a:t>N.</a:t>
            </a:r>
          </a:p>
          <a:p>
            <a:pPr marL="457200" indent="-457200">
              <a:buFont typeface="+mj-lt"/>
              <a:buAutoNum type="arabicPeriod"/>
            </a:pPr>
            <a:endParaRPr lang="en-US" sz="2400" dirty="0" smtClean="0">
              <a:latin typeface="Bookman Old Style" pitchFamily="18" charset="0"/>
            </a:endParaRPr>
          </a:p>
          <a:p>
            <a:pPr marL="0" indent="0">
              <a:buNone/>
            </a:pPr>
            <a:r>
              <a:rPr lang="en-US" sz="2400" dirty="0">
                <a:latin typeface="Bookman Old Style" pitchFamily="18" charset="0"/>
              </a:rPr>
              <a:t>b</a:t>
            </a:r>
            <a:r>
              <a:rPr lang="en-US" sz="2400" dirty="0" smtClean="0">
                <a:latin typeface="Bookman Old Style" pitchFamily="18" charset="0"/>
              </a:rPr>
              <a:t>. STATUS </a:t>
            </a:r>
            <a:r>
              <a:rPr lang="en-US" sz="2400" dirty="0">
                <a:latin typeface="Bookman Old Style" pitchFamily="18" charset="0"/>
              </a:rPr>
              <a:t>= 2 (Waiting state): </a:t>
            </a:r>
            <a:endParaRPr lang="en-US" sz="2400" dirty="0" smtClean="0">
              <a:latin typeface="Bookman Old Style" pitchFamily="18" charset="0"/>
            </a:endParaRPr>
          </a:p>
          <a:p>
            <a:pPr marL="0" indent="0">
              <a:buNone/>
            </a:pPr>
            <a:r>
              <a:rPr lang="en-US" sz="2400" dirty="0">
                <a:latin typeface="Bookman Old Style" pitchFamily="18" charset="0"/>
              </a:rPr>
              <a:t>	</a:t>
            </a:r>
            <a:r>
              <a:rPr lang="en-US" sz="2400" dirty="0" smtClean="0">
                <a:latin typeface="Bookman Old Style" pitchFamily="18" charset="0"/>
              </a:rPr>
              <a:t>The </a:t>
            </a:r>
            <a:r>
              <a:rPr lang="en-US" sz="2400" dirty="0">
                <a:latin typeface="Bookman Old Style" pitchFamily="18" charset="0"/>
              </a:rPr>
              <a:t>node N is on the QUEUE or STACK, waiting to </a:t>
            </a:r>
            <a:r>
              <a:rPr lang="en-US" sz="2400" dirty="0" smtClean="0">
                <a:latin typeface="Bookman Old Style" pitchFamily="18" charset="0"/>
              </a:rPr>
              <a:t>	be processed.</a:t>
            </a:r>
          </a:p>
          <a:p>
            <a:pPr marL="457200" indent="-457200">
              <a:buFont typeface="+mj-lt"/>
              <a:buAutoNum type="arabicPeriod"/>
            </a:pPr>
            <a:endParaRPr lang="en-US" sz="2400" dirty="0" smtClean="0">
              <a:latin typeface="Bookman Old Style" pitchFamily="18" charset="0"/>
            </a:endParaRPr>
          </a:p>
          <a:p>
            <a:pPr marL="0" indent="0">
              <a:buNone/>
            </a:pPr>
            <a:r>
              <a:rPr lang="en-US" sz="2400" dirty="0">
                <a:latin typeface="Bookman Old Style" pitchFamily="18" charset="0"/>
              </a:rPr>
              <a:t>c</a:t>
            </a:r>
            <a:r>
              <a:rPr lang="en-US" sz="2400" dirty="0" smtClean="0">
                <a:latin typeface="Bookman Old Style" pitchFamily="18" charset="0"/>
              </a:rPr>
              <a:t>. STATUS </a:t>
            </a:r>
            <a:r>
              <a:rPr lang="en-US" sz="2400" dirty="0">
                <a:latin typeface="Bookman Old Style" pitchFamily="18" charset="0"/>
              </a:rPr>
              <a:t>= 3 (Processed state): </a:t>
            </a:r>
            <a:endParaRPr lang="en-US" sz="2400" dirty="0" smtClean="0">
              <a:latin typeface="Bookman Old Style" pitchFamily="18" charset="0"/>
            </a:endParaRPr>
          </a:p>
          <a:p>
            <a:pPr marL="0" indent="0">
              <a:buNone/>
            </a:pPr>
            <a:r>
              <a:rPr lang="en-US" sz="2400" dirty="0">
                <a:latin typeface="Bookman Old Style" pitchFamily="18" charset="0"/>
              </a:rPr>
              <a:t>	</a:t>
            </a:r>
            <a:r>
              <a:rPr lang="en-US" sz="2400" dirty="0" smtClean="0">
                <a:latin typeface="Bookman Old Style" pitchFamily="18" charset="0"/>
              </a:rPr>
              <a:t>The </a:t>
            </a:r>
            <a:r>
              <a:rPr lang="en-US" sz="2400" dirty="0">
                <a:latin typeface="Bookman Old Style" pitchFamily="18" charset="0"/>
              </a:rPr>
              <a:t>node N has been processed.</a:t>
            </a:r>
          </a:p>
          <a:p>
            <a:pPr marL="0" indent="0">
              <a:buNone/>
            </a:pPr>
            <a:endParaRPr lang="en-US" sz="2400"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89</a:t>
            </a:fld>
            <a:endParaRPr lang="en-US"/>
          </a:p>
        </p:txBody>
      </p:sp>
      <p:sp>
        <p:nvSpPr>
          <p:cNvPr id="2" name="Date Placeholder 1"/>
          <p:cNvSpPr>
            <a:spLocks noGrp="1"/>
          </p:cNvSpPr>
          <p:nvPr>
            <p:ph type="dt" sz="half" idx="10"/>
          </p:nvPr>
        </p:nvSpPr>
        <p:spPr/>
        <p:txBody>
          <a:bodyPr/>
          <a:lstStyle/>
          <a:p>
            <a:fld id="{EA1B65FF-0E27-498D-BF93-AC441731C998}" type="datetime1">
              <a:rPr lang="en-US" smtClean="0"/>
              <a:t>12/1/2021</a:t>
            </a:fld>
            <a:endParaRPr lang="en-US"/>
          </a:p>
        </p:txBody>
      </p:sp>
    </p:spTree>
    <p:extLst>
      <p:ext uri="{BB962C8B-B14F-4D97-AF65-F5344CB8AC3E}">
        <p14:creationId xmlns:p14="http://schemas.microsoft.com/office/powerpoint/2010/main" val="4063960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381000"/>
            <a:ext cx="8465369" cy="4114800"/>
          </a:xfrm>
        </p:spPr>
      </p:pic>
      <p:sp>
        <p:nvSpPr>
          <p:cNvPr id="4" name="TextBox 3"/>
          <p:cNvSpPr txBox="1"/>
          <p:nvPr/>
        </p:nvSpPr>
        <p:spPr>
          <a:xfrm>
            <a:off x="0" y="514290"/>
            <a:ext cx="533400" cy="400110"/>
          </a:xfrm>
          <a:prstGeom prst="rect">
            <a:avLst/>
          </a:prstGeom>
          <a:noFill/>
        </p:spPr>
        <p:txBody>
          <a:bodyPr wrap="square" rtlCol="0">
            <a:spAutoFit/>
          </a:bodyPr>
          <a:lstStyle/>
          <a:p>
            <a:r>
              <a:rPr lang="en-US" sz="2000" b="1" dirty="0" smtClean="0"/>
              <a:t>12.</a:t>
            </a:r>
            <a:endParaRPr lang="en-US" sz="2000" b="1" dirty="0"/>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3" name="Date Placeholder 2"/>
          <p:cNvSpPr>
            <a:spLocks noGrp="1"/>
          </p:cNvSpPr>
          <p:nvPr>
            <p:ph type="dt" sz="half" idx="10"/>
          </p:nvPr>
        </p:nvSpPr>
        <p:spPr/>
        <p:txBody>
          <a:bodyPr/>
          <a:lstStyle/>
          <a:p>
            <a:fld id="{B5F5A290-2E76-4684-8CA5-30FE8E960A5A}" type="datetime1">
              <a:rPr lang="en-US" smtClean="0"/>
              <a:t>12/1/2021</a:t>
            </a:fld>
            <a:endParaRPr lang="en-US"/>
          </a:p>
        </p:txBody>
      </p:sp>
    </p:spTree>
    <p:extLst>
      <p:ext uri="{BB962C8B-B14F-4D97-AF65-F5344CB8AC3E}">
        <p14:creationId xmlns:p14="http://schemas.microsoft.com/office/powerpoint/2010/main" val="18035239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9144000" cy="6858000"/>
          </a:xfrm>
        </p:spPr>
        <p:txBody>
          <a:bodyPr>
            <a:normAutofit lnSpcReduction="10000"/>
          </a:bodyPr>
          <a:lstStyle/>
          <a:p>
            <a:pPr marL="0" indent="0">
              <a:buNone/>
            </a:pPr>
            <a:r>
              <a:rPr lang="en-US" sz="2400" b="1" dirty="0">
                <a:solidFill>
                  <a:srgbClr val="FF0000"/>
                </a:solidFill>
                <a:latin typeface="Bookman Old Style" pitchFamily="18" charset="0"/>
              </a:rPr>
              <a:t>1. Breadth First Search/Traversal (BFS</a:t>
            </a:r>
            <a:r>
              <a:rPr lang="en-US" sz="2400" b="1" dirty="0" smtClean="0">
                <a:solidFill>
                  <a:srgbClr val="FF0000"/>
                </a:solidFill>
                <a:latin typeface="Bookman Old Style" pitchFamily="18" charset="0"/>
              </a:rPr>
              <a:t>):</a:t>
            </a:r>
            <a:endParaRPr lang="en-US" sz="2400" b="1" dirty="0">
              <a:solidFill>
                <a:srgbClr val="FF0000"/>
              </a:solidFill>
              <a:latin typeface="Bookman Old Style" pitchFamily="18" charset="0"/>
            </a:endParaRPr>
          </a:p>
          <a:p>
            <a:pPr>
              <a:buFont typeface="Wingdings" pitchFamily="2" charset="2"/>
              <a:buChar char="§"/>
            </a:pPr>
            <a:r>
              <a:rPr lang="en-US" sz="2400" dirty="0">
                <a:latin typeface="Bookman Old Style" pitchFamily="18" charset="0"/>
              </a:rPr>
              <a:t>There are many ways to traverse graphs. BFS is the most commonly used approach</a:t>
            </a:r>
            <a:r>
              <a:rPr lang="en-US" sz="2400" dirty="0" smtClean="0">
                <a:latin typeface="Bookman Old Style" pitchFamily="18" charset="0"/>
              </a:rPr>
              <a:t>.</a:t>
            </a:r>
          </a:p>
          <a:p>
            <a:pPr>
              <a:buFont typeface="Wingdings" pitchFamily="2" charset="2"/>
              <a:buChar char="§"/>
            </a:pPr>
            <a:endParaRPr lang="en-US" sz="2400" dirty="0">
              <a:latin typeface="Bookman Old Style" pitchFamily="18" charset="0"/>
            </a:endParaRPr>
          </a:p>
          <a:p>
            <a:pPr>
              <a:buFont typeface="Wingdings" pitchFamily="2" charset="2"/>
              <a:buChar char="§"/>
            </a:pPr>
            <a:r>
              <a:rPr lang="en-US" sz="2400" dirty="0">
                <a:latin typeface="Bookman Old Style" pitchFamily="18" charset="0"/>
              </a:rPr>
              <a:t>BFS is a traversing algorithm where you should start traversing from a selected node (source or starting node) and traverse the graph layer wise thus exploring the neighbor nodes (nodes which are directly connected to source node). You must then move towards the next-level neighbor nodes</a:t>
            </a:r>
            <a:r>
              <a:rPr lang="en-US" sz="2400" dirty="0" smtClean="0">
                <a:latin typeface="Bookman Old Style" pitchFamily="18" charset="0"/>
              </a:rPr>
              <a:t>.</a:t>
            </a:r>
          </a:p>
          <a:p>
            <a:pPr>
              <a:buFont typeface="Wingdings" pitchFamily="2" charset="2"/>
              <a:buChar char="§"/>
            </a:pPr>
            <a:endParaRPr lang="en-US" sz="2400" dirty="0">
              <a:latin typeface="Bookman Old Style" pitchFamily="18" charset="0"/>
            </a:endParaRPr>
          </a:p>
          <a:p>
            <a:pPr>
              <a:buFont typeface="Wingdings" pitchFamily="2" charset="2"/>
              <a:buChar char="§"/>
            </a:pPr>
            <a:r>
              <a:rPr lang="en-US" sz="2400" dirty="0">
                <a:latin typeface="Bookman Old Style" pitchFamily="18" charset="0"/>
              </a:rPr>
              <a:t>As the name BFS suggests, you are required to traverse the graph breadthwise as follows</a:t>
            </a:r>
            <a:r>
              <a:rPr lang="en-US" sz="2400" dirty="0" smtClean="0">
                <a:latin typeface="Bookman Old Style" pitchFamily="18" charset="0"/>
              </a:rPr>
              <a:t>:</a:t>
            </a:r>
          </a:p>
          <a:p>
            <a:pPr>
              <a:buFont typeface="Wingdings" pitchFamily="2" charset="2"/>
              <a:buChar char="§"/>
            </a:pPr>
            <a:endParaRPr lang="en-US" sz="2400" dirty="0">
              <a:latin typeface="Bookman Old Style" pitchFamily="18" charset="0"/>
            </a:endParaRPr>
          </a:p>
          <a:p>
            <a:pPr marL="857250" lvl="1" indent="-457200">
              <a:buFont typeface="+mj-lt"/>
              <a:buAutoNum type="alphaLcPeriod"/>
            </a:pPr>
            <a:r>
              <a:rPr lang="en-US" sz="2400" dirty="0">
                <a:latin typeface="Bookman Old Style" pitchFamily="18" charset="0"/>
              </a:rPr>
              <a:t>First move horizontally and visit all the nodes of the current </a:t>
            </a:r>
            <a:r>
              <a:rPr lang="en-US" sz="2400" dirty="0" smtClean="0">
                <a:latin typeface="Bookman Old Style" pitchFamily="18" charset="0"/>
              </a:rPr>
              <a:t>layer</a:t>
            </a:r>
          </a:p>
          <a:p>
            <a:pPr marL="857250" lvl="1" indent="-457200">
              <a:buFont typeface="+mj-lt"/>
              <a:buAutoNum type="alphaLcPeriod"/>
            </a:pPr>
            <a:endParaRPr lang="en-US" sz="2400" dirty="0">
              <a:latin typeface="Bookman Old Style" pitchFamily="18" charset="0"/>
            </a:endParaRPr>
          </a:p>
          <a:p>
            <a:pPr marL="857250" lvl="1" indent="-457200">
              <a:buFont typeface="+mj-lt"/>
              <a:buAutoNum type="alphaLcPeriod"/>
            </a:pPr>
            <a:r>
              <a:rPr lang="en-US" sz="2400" dirty="0" smtClean="0">
                <a:latin typeface="Bookman Old Style" pitchFamily="18" charset="0"/>
              </a:rPr>
              <a:t>Move </a:t>
            </a:r>
            <a:r>
              <a:rPr lang="en-US" sz="2400" dirty="0">
                <a:latin typeface="Bookman Old Style" pitchFamily="18" charset="0"/>
              </a:rPr>
              <a:t>to the next layer</a:t>
            </a:r>
          </a:p>
          <a:p>
            <a:pPr marL="0" indent="0">
              <a:buNone/>
            </a:pPr>
            <a:endParaRPr lang="en-US" sz="2400" dirty="0">
              <a:latin typeface="Bookman Old Style" pitchFamily="18" charset="0"/>
            </a:endParaRPr>
          </a:p>
        </p:txBody>
      </p:sp>
      <p:sp>
        <p:nvSpPr>
          <p:cNvPr id="2" name="Footer Placeholder 1"/>
          <p:cNvSpPr>
            <a:spLocks noGrp="1"/>
          </p:cNvSpPr>
          <p:nvPr>
            <p:ph type="ftr" sz="quarter" idx="11"/>
          </p:nvPr>
        </p:nvSpPr>
        <p:spPr>
          <a:xfrm>
            <a:off x="3505200" y="6400800"/>
            <a:ext cx="2895600" cy="365125"/>
          </a:xfrm>
        </p:spPr>
        <p:txBody>
          <a:bodyPr/>
          <a:lstStyle/>
          <a:p>
            <a:r>
              <a:rPr lang="en-US" smtClean="0"/>
              <a:t>Er. Jendi Bade Shrestha</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90</a:t>
            </a:fld>
            <a:endParaRPr lang="en-US"/>
          </a:p>
        </p:txBody>
      </p:sp>
      <p:sp>
        <p:nvSpPr>
          <p:cNvPr id="5" name="Date Placeholder 4"/>
          <p:cNvSpPr>
            <a:spLocks noGrp="1"/>
          </p:cNvSpPr>
          <p:nvPr>
            <p:ph type="dt" sz="half" idx="10"/>
          </p:nvPr>
        </p:nvSpPr>
        <p:spPr/>
        <p:txBody>
          <a:bodyPr/>
          <a:lstStyle/>
          <a:p>
            <a:fld id="{BBF194B5-75C4-4E92-A693-13A35265267F}" type="datetime1">
              <a:rPr lang="en-US" smtClean="0"/>
              <a:t>12/1/2021</a:t>
            </a:fld>
            <a:endParaRPr lang="en-US"/>
          </a:p>
        </p:txBody>
      </p:sp>
    </p:spTree>
    <p:extLst>
      <p:ext uri="{BB962C8B-B14F-4D97-AF65-F5344CB8AC3E}">
        <p14:creationId xmlns:p14="http://schemas.microsoft.com/office/powerpoint/2010/main" val="49046916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9144000" cy="6858000"/>
          </a:xfrm>
        </p:spPr>
        <p:txBody>
          <a:bodyPr>
            <a:normAutofit/>
          </a:bodyPr>
          <a:lstStyle/>
          <a:p>
            <a:pPr>
              <a:buFont typeface="Wingdings" pitchFamily="2" charset="2"/>
              <a:buChar char="§"/>
            </a:pPr>
            <a:r>
              <a:rPr lang="en-US" sz="2400" dirty="0">
                <a:latin typeface="Bookman Old Style" pitchFamily="18" charset="0"/>
              </a:rPr>
              <a:t>The BFT will use a queue as an auxiliary structure to hold nodes for future processing</a:t>
            </a:r>
            <a:r>
              <a:rPr lang="en-US" sz="2400" dirty="0" smtClean="0">
                <a:latin typeface="Bookman Old Style" pitchFamily="18" charset="0"/>
              </a:rPr>
              <a:t>.</a:t>
            </a:r>
          </a:p>
          <a:p>
            <a:pPr>
              <a:buFont typeface="Wingdings" pitchFamily="2" charset="2"/>
              <a:buChar char="§"/>
            </a:pPr>
            <a:endParaRPr lang="en-US" sz="2400" dirty="0">
              <a:latin typeface="Bookman Old Style" pitchFamily="18" charset="0"/>
            </a:endParaRPr>
          </a:p>
          <a:p>
            <a:pPr>
              <a:buFont typeface="Wingdings" pitchFamily="2" charset="2"/>
              <a:buChar char="§"/>
            </a:pPr>
            <a:r>
              <a:rPr lang="en-US" sz="2400" dirty="0" smtClean="0">
                <a:latin typeface="Bookman Old Style" pitchFamily="18" charset="0"/>
              </a:rPr>
              <a:t>Consider </a:t>
            </a:r>
            <a:r>
              <a:rPr lang="en-US" sz="2400" dirty="0">
                <a:latin typeface="Bookman Old Style" pitchFamily="18" charset="0"/>
              </a:rPr>
              <a:t>the following diagram.</a:t>
            </a:r>
          </a:p>
          <a:p>
            <a:pPr marL="0" indent="0">
              <a:buNone/>
            </a:pPr>
            <a:endParaRPr lang="en-US" sz="2400"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91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752600"/>
            <a:ext cx="7776544" cy="4572000"/>
          </a:xfrm>
          <a:prstGeom prst="rect">
            <a:avLst/>
          </a:prstGeom>
        </p:spPr>
      </p:pic>
      <p:sp>
        <p:nvSpPr>
          <p:cNvPr id="6" name="Date Placeholder 5"/>
          <p:cNvSpPr>
            <a:spLocks noGrp="1"/>
          </p:cNvSpPr>
          <p:nvPr>
            <p:ph type="dt" sz="half" idx="10"/>
          </p:nvPr>
        </p:nvSpPr>
        <p:spPr/>
        <p:txBody>
          <a:bodyPr/>
          <a:lstStyle/>
          <a:p>
            <a:fld id="{610406AF-37CD-4D1F-A6C8-D07330C7E7BD}" type="datetime1">
              <a:rPr lang="en-US" smtClean="0"/>
              <a:t>12/1/2021</a:t>
            </a:fld>
            <a:endParaRPr lang="en-US"/>
          </a:p>
        </p:txBody>
      </p:sp>
    </p:spTree>
    <p:extLst>
      <p:ext uri="{BB962C8B-B14F-4D97-AF65-F5344CB8AC3E}">
        <p14:creationId xmlns:p14="http://schemas.microsoft.com/office/powerpoint/2010/main" val="356722759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b="1" dirty="0" smtClean="0">
                <a:solidFill>
                  <a:srgbClr val="FF0000"/>
                </a:solidFill>
                <a:latin typeface="Bookman Old Style" pitchFamily="18" charset="0"/>
              </a:rPr>
              <a:t>Breadth </a:t>
            </a:r>
            <a:r>
              <a:rPr lang="en-US" sz="2400" b="1" dirty="0">
                <a:solidFill>
                  <a:srgbClr val="FF0000"/>
                </a:solidFill>
                <a:latin typeface="Bookman Old Style" pitchFamily="18" charset="0"/>
              </a:rPr>
              <a:t>first traversal </a:t>
            </a:r>
            <a:r>
              <a:rPr lang="en-US" sz="2400" b="1" dirty="0" smtClean="0">
                <a:solidFill>
                  <a:srgbClr val="FF0000"/>
                </a:solidFill>
                <a:latin typeface="Bookman Old Style" pitchFamily="18" charset="0"/>
              </a:rPr>
              <a:t>algorithm:</a:t>
            </a:r>
          </a:p>
          <a:p>
            <a:pPr marL="0" indent="0">
              <a:buNone/>
            </a:pPr>
            <a:r>
              <a:rPr lang="en-US" sz="2400" dirty="0" smtClean="0">
                <a:latin typeface="Bookman Old Style" pitchFamily="18" charset="0"/>
              </a:rPr>
              <a:t>This </a:t>
            </a:r>
            <a:r>
              <a:rPr lang="en-US" sz="2400" dirty="0">
                <a:latin typeface="Bookman Old Style" pitchFamily="18" charset="0"/>
              </a:rPr>
              <a:t>algorithm executes a BFT on graph G beginning at a starting node A</a:t>
            </a:r>
            <a:r>
              <a:rPr lang="en-US" sz="2400" dirty="0" smtClean="0">
                <a:latin typeface="Bookman Old Style" pitchFamily="18" charset="0"/>
              </a:rPr>
              <a:t>.</a:t>
            </a:r>
          </a:p>
          <a:p>
            <a:pPr marL="0" indent="0">
              <a:buNone/>
            </a:pPr>
            <a:endParaRPr lang="en-US" sz="2400" dirty="0">
              <a:latin typeface="Bookman Old Style" pitchFamily="18" charset="0"/>
            </a:endParaRPr>
          </a:p>
          <a:p>
            <a:pPr marL="457200" indent="-457200">
              <a:buAutoNum type="arabicPeriod"/>
            </a:pPr>
            <a:r>
              <a:rPr lang="en-US" sz="2400" dirty="0" smtClean="0">
                <a:latin typeface="Bookman Old Style" pitchFamily="18" charset="0"/>
              </a:rPr>
              <a:t>Initialize </a:t>
            </a:r>
            <a:r>
              <a:rPr lang="en-US" sz="2400" dirty="0">
                <a:latin typeface="Bookman Old Style" pitchFamily="18" charset="0"/>
              </a:rPr>
              <a:t>all nodes to the ready state (STATUS = 1</a:t>
            </a:r>
            <a:r>
              <a:rPr lang="en-US" sz="2400" dirty="0" smtClean="0">
                <a:latin typeface="Bookman Old Style" pitchFamily="18" charset="0"/>
              </a:rPr>
              <a:t>).</a:t>
            </a:r>
          </a:p>
          <a:p>
            <a:pPr marL="457200" indent="-457200">
              <a:buAutoNum type="arabicPeriod"/>
            </a:pPr>
            <a:r>
              <a:rPr lang="en-US" sz="2400" dirty="0" smtClean="0">
                <a:latin typeface="Bookman Old Style" pitchFamily="18" charset="0"/>
              </a:rPr>
              <a:t>Put </a:t>
            </a:r>
            <a:r>
              <a:rPr lang="en-US" sz="2400" dirty="0">
                <a:latin typeface="Bookman Old Style" pitchFamily="18" charset="0"/>
              </a:rPr>
              <a:t>the </a:t>
            </a:r>
            <a:r>
              <a:rPr lang="en-US" sz="2400" dirty="0" smtClean="0">
                <a:latin typeface="Bookman Old Style" pitchFamily="18" charset="0"/>
              </a:rPr>
              <a:t>starting </a:t>
            </a:r>
            <a:r>
              <a:rPr lang="en-US" sz="2400" dirty="0">
                <a:latin typeface="Bookman Old Style" pitchFamily="18" charset="0"/>
              </a:rPr>
              <a:t>node A in QUEUE and change its status to </a:t>
            </a:r>
            <a:r>
              <a:rPr lang="en-US" sz="2400" dirty="0" smtClean="0">
                <a:latin typeface="Bookman Old Style" pitchFamily="18" charset="0"/>
              </a:rPr>
              <a:t>the waiting state </a:t>
            </a:r>
            <a:r>
              <a:rPr lang="en-US" sz="2400" dirty="0">
                <a:latin typeface="Bookman Old Style" pitchFamily="18" charset="0"/>
              </a:rPr>
              <a:t>(STATUS = 2</a:t>
            </a:r>
            <a:r>
              <a:rPr lang="en-US" sz="2400" dirty="0" smtClean="0">
                <a:latin typeface="Bookman Old Style" pitchFamily="18" charset="0"/>
              </a:rPr>
              <a:t>).</a:t>
            </a:r>
          </a:p>
          <a:p>
            <a:pPr marL="0" indent="0">
              <a:buNone/>
            </a:pPr>
            <a:r>
              <a:rPr lang="en-US" sz="2400" dirty="0">
                <a:latin typeface="Bookman Old Style" pitchFamily="18" charset="0"/>
              </a:rPr>
              <a:t>3. </a:t>
            </a:r>
            <a:r>
              <a:rPr lang="en-US" sz="2400" dirty="0" smtClean="0">
                <a:latin typeface="Bookman Old Style" pitchFamily="18" charset="0"/>
              </a:rPr>
              <a:t>Repeat </a:t>
            </a:r>
            <a:r>
              <a:rPr lang="en-US" sz="2400" dirty="0">
                <a:latin typeface="Bookman Old Style" pitchFamily="18" charset="0"/>
              </a:rPr>
              <a:t>the following steps until QUEUE is empty:</a:t>
            </a:r>
          </a:p>
          <a:p>
            <a:pPr marL="857250" lvl="1" indent="-457200">
              <a:buFont typeface="+mj-lt"/>
              <a:buAutoNum type="alphaLcPeriod"/>
            </a:pPr>
            <a:r>
              <a:rPr lang="en-US" sz="2400" dirty="0" smtClean="0">
                <a:latin typeface="Bookman Old Style" pitchFamily="18" charset="0"/>
              </a:rPr>
              <a:t>Remove </a:t>
            </a:r>
            <a:r>
              <a:rPr lang="en-US" sz="2400" dirty="0">
                <a:latin typeface="Bookman Old Style" pitchFamily="18" charset="0"/>
              </a:rPr>
              <a:t>the front node N of QUEUE. </a:t>
            </a:r>
            <a:r>
              <a:rPr lang="en-US" sz="2400" dirty="0" smtClean="0">
                <a:latin typeface="Bookman Old Style" pitchFamily="18" charset="0"/>
              </a:rPr>
              <a:t>Process </a:t>
            </a:r>
            <a:r>
              <a:rPr lang="en-US" sz="2400" dirty="0">
                <a:latin typeface="Bookman Old Style" pitchFamily="18" charset="0"/>
              </a:rPr>
              <a:t>N and </a:t>
            </a:r>
            <a:r>
              <a:rPr lang="en-US" sz="2400" dirty="0" smtClean="0">
                <a:latin typeface="Bookman Old Style" pitchFamily="18" charset="0"/>
              </a:rPr>
              <a:t>change the </a:t>
            </a:r>
            <a:r>
              <a:rPr lang="en-US" sz="2400" dirty="0">
                <a:latin typeface="Bookman Old Style" pitchFamily="18" charset="0"/>
              </a:rPr>
              <a:t>status of N to the </a:t>
            </a:r>
            <a:r>
              <a:rPr lang="en-US" sz="2400" dirty="0" smtClean="0">
                <a:latin typeface="Bookman Old Style" pitchFamily="18" charset="0"/>
              </a:rPr>
              <a:t>processed </a:t>
            </a:r>
            <a:r>
              <a:rPr lang="en-US" sz="2400" dirty="0">
                <a:latin typeface="Bookman Old Style" pitchFamily="18" charset="0"/>
              </a:rPr>
              <a:t>state (STATUS = 3</a:t>
            </a:r>
            <a:r>
              <a:rPr lang="en-US" sz="2400" dirty="0" smtClean="0">
                <a:latin typeface="Bookman Old Style" pitchFamily="18" charset="0"/>
              </a:rPr>
              <a:t>).</a:t>
            </a:r>
          </a:p>
          <a:p>
            <a:pPr marL="857250" lvl="1" indent="-457200">
              <a:buFont typeface="+mj-lt"/>
              <a:buAutoNum type="alphaLcPeriod"/>
            </a:pPr>
            <a:r>
              <a:rPr lang="en-US" sz="2400" dirty="0" smtClean="0">
                <a:latin typeface="Bookman Old Style" pitchFamily="18" charset="0"/>
              </a:rPr>
              <a:t>Add </a:t>
            </a:r>
            <a:r>
              <a:rPr lang="en-US" sz="2400" dirty="0">
                <a:latin typeface="Bookman Old Style" pitchFamily="18" charset="0"/>
              </a:rPr>
              <a:t>to the rear of QUEUE all the </a:t>
            </a:r>
            <a:r>
              <a:rPr lang="en-US" sz="2400" dirty="0" smtClean="0">
                <a:latin typeface="Bookman Old Style" pitchFamily="18" charset="0"/>
              </a:rPr>
              <a:t>neighbors </a:t>
            </a:r>
            <a:r>
              <a:rPr lang="en-US" sz="2400" dirty="0">
                <a:latin typeface="Bookman Old Style" pitchFamily="18" charset="0"/>
              </a:rPr>
              <a:t>of N that are </a:t>
            </a:r>
            <a:r>
              <a:rPr lang="en-US" sz="2400" dirty="0" smtClean="0">
                <a:latin typeface="Bookman Old Style" pitchFamily="18" charset="0"/>
              </a:rPr>
              <a:t>in the </a:t>
            </a:r>
            <a:r>
              <a:rPr lang="en-US" sz="2400" dirty="0">
                <a:latin typeface="Bookman Old Style" pitchFamily="18" charset="0"/>
              </a:rPr>
              <a:t>ready state (STATUS = 1</a:t>
            </a:r>
            <a:r>
              <a:rPr lang="en-US" sz="2400" dirty="0" smtClean="0">
                <a:latin typeface="Bookman Old Style" pitchFamily="18" charset="0"/>
              </a:rPr>
              <a:t>) </a:t>
            </a:r>
            <a:r>
              <a:rPr lang="en-US" sz="2400" dirty="0">
                <a:latin typeface="Bookman Old Style" pitchFamily="18" charset="0"/>
              </a:rPr>
              <a:t>and change their status to </a:t>
            </a:r>
            <a:r>
              <a:rPr lang="en-US" sz="2400" dirty="0" smtClean="0">
                <a:latin typeface="Bookman Old Style" pitchFamily="18" charset="0"/>
              </a:rPr>
              <a:t>the waiting state </a:t>
            </a:r>
            <a:r>
              <a:rPr lang="en-US" sz="2400" dirty="0">
                <a:latin typeface="Bookman Old Style" pitchFamily="18" charset="0"/>
              </a:rPr>
              <a:t>(STATUS = 2).</a:t>
            </a:r>
          </a:p>
          <a:p>
            <a:pPr marL="0" indent="0">
              <a:buNone/>
            </a:pPr>
            <a:r>
              <a:rPr lang="en-US" sz="2400" dirty="0">
                <a:latin typeface="Bookman Old Style" pitchFamily="18" charset="0"/>
              </a:rPr>
              <a:t>4. Exit.</a:t>
            </a: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92</a:t>
            </a:fld>
            <a:endParaRPr lang="en-US"/>
          </a:p>
        </p:txBody>
      </p:sp>
      <p:sp>
        <p:nvSpPr>
          <p:cNvPr id="2" name="Date Placeholder 1"/>
          <p:cNvSpPr>
            <a:spLocks noGrp="1"/>
          </p:cNvSpPr>
          <p:nvPr>
            <p:ph type="dt" sz="half" idx="10"/>
          </p:nvPr>
        </p:nvSpPr>
        <p:spPr/>
        <p:txBody>
          <a:bodyPr/>
          <a:lstStyle/>
          <a:p>
            <a:fld id="{FA898008-C476-4CD1-BDA8-D4BDD62BCED5}" type="datetime1">
              <a:rPr lang="en-US" smtClean="0"/>
              <a:t>12/1/2021</a:t>
            </a:fld>
            <a:endParaRPr lang="en-US"/>
          </a:p>
        </p:txBody>
      </p:sp>
    </p:spTree>
    <p:extLst>
      <p:ext uri="{BB962C8B-B14F-4D97-AF65-F5344CB8AC3E}">
        <p14:creationId xmlns:p14="http://schemas.microsoft.com/office/powerpoint/2010/main" val="9625388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9144000" cy="6858000"/>
          </a:xfrm>
        </p:spPr>
        <p:txBody>
          <a:bodyPr>
            <a:normAutofit/>
          </a:bodyPr>
          <a:lstStyle/>
          <a:p>
            <a:pPr marL="0" indent="0">
              <a:buNone/>
            </a:pPr>
            <a:endParaRPr lang="en-US" sz="2400" b="1" dirty="0" smtClean="0">
              <a:solidFill>
                <a:srgbClr val="FF0000"/>
              </a:solidFill>
              <a:latin typeface="Bookman Old Style" pitchFamily="18" charset="0"/>
            </a:endParaRPr>
          </a:p>
          <a:p>
            <a:pPr marL="0" indent="0">
              <a:buNone/>
            </a:pPr>
            <a:r>
              <a:rPr lang="en-US" sz="2400" b="1" dirty="0" smtClean="0">
                <a:solidFill>
                  <a:srgbClr val="FF0000"/>
                </a:solidFill>
                <a:latin typeface="Bookman Old Style" pitchFamily="18" charset="0"/>
              </a:rPr>
              <a:t>2</a:t>
            </a:r>
            <a:r>
              <a:rPr lang="en-US" sz="2400" b="1" dirty="0">
                <a:solidFill>
                  <a:srgbClr val="FF0000"/>
                </a:solidFill>
                <a:latin typeface="Bookman Old Style" pitchFamily="18" charset="0"/>
              </a:rPr>
              <a:t>. Depth First </a:t>
            </a:r>
            <a:r>
              <a:rPr lang="en-US" sz="2400" b="1" dirty="0" smtClean="0">
                <a:solidFill>
                  <a:srgbClr val="FF0000"/>
                </a:solidFill>
                <a:latin typeface="Bookman Old Style" pitchFamily="18" charset="0"/>
              </a:rPr>
              <a:t>Search</a:t>
            </a:r>
            <a:r>
              <a:rPr lang="en-US" sz="2400" b="1" dirty="0">
                <a:solidFill>
                  <a:srgbClr val="FF0000"/>
                </a:solidFill>
                <a:latin typeface="Bookman Old Style" pitchFamily="18" charset="0"/>
              </a:rPr>
              <a:t>/Traversal </a:t>
            </a:r>
            <a:r>
              <a:rPr lang="en-US" sz="2400" b="1" dirty="0" smtClean="0">
                <a:solidFill>
                  <a:srgbClr val="FF0000"/>
                </a:solidFill>
                <a:latin typeface="Bookman Old Style" pitchFamily="18" charset="0"/>
              </a:rPr>
              <a:t>(DFS):</a:t>
            </a:r>
            <a:endParaRPr lang="en-US" sz="2400" b="1" dirty="0">
              <a:solidFill>
                <a:srgbClr val="FF0000"/>
              </a:solidFill>
              <a:latin typeface="Bookman Old Style" pitchFamily="18" charset="0"/>
            </a:endParaRPr>
          </a:p>
          <a:p>
            <a:pPr>
              <a:buFont typeface="Wingdings" pitchFamily="2" charset="2"/>
              <a:buChar char="§"/>
            </a:pPr>
            <a:r>
              <a:rPr lang="en-US" sz="2400" dirty="0">
                <a:latin typeface="Bookman Old Style" pitchFamily="18" charset="0"/>
              </a:rPr>
              <a:t>Depth first search (DFS) algorithm starts with the initial node of the graph G, and then goes to deeper and deeper until we find the goal node. The algorithm, then backtracks from the dead end towards the most recent node that is yet to be completely unexplored</a:t>
            </a:r>
            <a:r>
              <a:rPr lang="en-US" sz="2400" dirty="0" smtClean="0">
                <a:latin typeface="Bookman Old Style" pitchFamily="18" charset="0"/>
              </a:rPr>
              <a:t>.</a:t>
            </a:r>
          </a:p>
          <a:p>
            <a:pPr>
              <a:buFont typeface="Wingdings" pitchFamily="2" charset="2"/>
              <a:buChar char="§"/>
            </a:pPr>
            <a:endParaRPr lang="en-US" sz="2400" dirty="0">
              <a:latin typeface="Bookman Old Style" pitchFamily="18" charset="0"/>
            </a:endParaRPr>
          </a:p>
          <a:p>
            <a:pPr>
              <a:buFont typeface="Wingdings" pitchFamily="2" charset="2"/>
              <a:buChar char="§"/>
            </a:pPr>
            <a:r>
              <a:rPr lang="en-US" sz="2400" dirty="0">
                <a:latin typeface="Bookman Old Style" pitchFamily="18" charset="0"/>
              </a:rPr>
              <a:t>The data structure which is being used in DFS is stack. The process is similar to BFS algorithm. In DFS, the edges that leads to an unvisited node are called discovery edges while the edges that leads to an already visited node are called block edges.</a:t>
            </a:r>
          </a:p>
          <a:p>
            <a:pPr marL="0" indent="0">
              <a:buNone/>
            </a:pPr>
            <a:endParaRPr lang="en-US" sz="2400"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93</a:t>
            </a:fld>
            <a:endParaRPr lang="en-US"/>
          </a:p>
        </p:txBody>
      </p:sp>
      <p:sp>
        <p:nvSpPr>
          <p:cNvPr id="5" name="Date Placeholder 4"/>
          <p:cNvSpPr>
            <a:spLocks noGrp="1"/>
          </p:cNvSpPr>
          <p:nvPr>
            <p:ph type="dt" sz="half" idx="10"/>
          </p:nvPr>
        </p:nvSpPr>
        <p:spPr/>
        <p:txBody>
          <a:bodyPr/>
          <a:lstStyle/>
          <a:p>
            <a:fld id="{0E9A13DD-F78A-47B7-ABC9-DFBAB258D14B}" type="datetime1">
              <a:rPr lang="en-US" smtClean="0"/>
              <a:t>12/1/2021</a:t>
            </a:fld>
            <a:endParaRPr lang="en-US"/>
          </a:p>
        </p:txBody>
      </p:sp>
    </p:spTree>
    <p:extLst>
      <p:ext uri="{BB962C8B-B14F-4D97-AF65-F5344CB8AC3E}">
        <p14:creationId xmlns:p14="http://schemas.microsoft.com/office/powerpoint/2010/main" val="35386021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94</a:t>
            </a:fld>
            <a:endParaRPr lang="en-US"/>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0" y="228600"/>
            <a:ext cx="8991600" cy="6019800"/>
          </a:xfrm>
          <a:prstGeom prst="rect">
            <a:avLst/>
          </a:prstGeom>
        </p:spPr>
      </p:pic>
      <p:sp>
        <p:nvSpPr>
          <p:cNvPr id="4" name="Date Placeholder 3"/>
          <p:cNvSpPr>
            <a:spLocks noGrp="1"/>
          </p:cNvSpPr>
          <p:nvPr>
            <p:ph type="dt" sz="half" idx="10"/>
          </p:nvPr>
        </p:nvSpPr>
        <p:spPr/>
        <p:txBody>
          <a:bodyPr/>
          <a:lstStyle/>
          <a:p>
            <a:fld id="{07B88926-D479-42AD-BBE2-82387961FEDF}" type="datetime1">
              <a:rPr lang="en-US" smtClean="0"/>
              <a:t>12/1/2021</a:t>
            </a:fld>
            <a:endParaRPr lang="en-US"/>
          </a:p>
        </p:txBody>
      </p:sp>
    </p:spTree>
    <p:extLst>
      <p:ext uri="{BB962C8B-B14F-4D97-AF65-F5344CB8AC3E}">
        <p14:creationId xmlns:p14="http://schemas.microsoft.com/office/powerpoint/2010/main" val="35386021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9144000" cy="6858000"/>
          </a:xfrm>
        </p:spPr>
        <p:txBody>
          <a:bodyPr>
            <a:normAutofit/>
          </a:bodyPr>
          <a:lstStyle/>
          <a:p>
            <a:pPr marL="0" indent="0">
              <a:buNone/>
            </a:pPr>
            <a:r>
              <a:rPr lang="en-US" sz="2400" b="1" dirty="0">
                <a:solidFill>
                  <a:srgbClr val="FF0000"/>
                </a:solidFill>
                <a:latin typeface="Bookman Old Style" pitchFamily="18" charset="0"/>
              </a:rPr>
              <a:t>D</a:t>
            </a:r>
            <a:r>
              <a:rPr lang="en-US" sz="2400" b="1" dirty="0" smtClean="0">
                <a:solidFill>
                  <a:srgbClr val="FF0000"/>
                </a:solidFill>
                <a:latin typeface="Bookman Old Style" pitchFamily="18" charset="0"/>
              </a:rPr>
              <a:t>epth </a:t>
            </a:r>
            <a:r>
              <a:rPr lang="en-US" sz="2400" b="1" dirty="0">
                <a:solidFill>
                  <a:srgbClr val="FF0000"/>
                </a:solidFill>
                <a:latin typeface="Bookman Old Style" pitchFamily="18" charset="0"/>
              </a:rPr>
              <a:t>first </a:t>
            </a:r>
            <a:r>
              <a:rPr lang="en-US" sz="2400" b="1" dirty="0" smtClean="0">
                <a:solidFill>
                  <a:srgbClr val="FF0000"/>
                </a:solidFill>
                <a:latin typeface="Bookman Old Style" pitchFamily="18" charset="0"/>
              </a:rPr>
              <a:t>traversal </a:t>
            </a:r>
            <a:r>
              <a:rPr lang="en-US" sz="2400" b="1" dirty="0">
                <a:solidFill>
                  <a:srgbClr val="FF0000"/>
                </a:solidFill>
                <a:latin typeface="Bookman Old Style" pitchFamily="18" charset="0"/>
              </a:rPr>
              <a:t>algorithm:</a:t>
            </a:r>
          </a:p>
          <a:p>
            <a:pPr marL="0" indent="0">
              <a:buNone/>
            </a:pPr>
            <a:r>
              <a:rPr lang="en-US" sz="2400" dirty="0" smtClean="0">
                <a:latin typeface="Bookman Old Style" pitchFamily="18" charset="0"/>
              </a:rPr>
              <a:t>This algorithm </a:t>
            </a:r>
            <a:r>
              <a:rPr lang="en-US" sz="2400" dirty="0">
                <a:latin typeface="Bookman Old Style" pitchFamily="18" charset="0"/>
              </a:rPr>
              <a:t>executes a DFT on graph G beginning at a starting node A</a:t>
            </a:r>
            <a:r>
              <a:rPr lang="en-US" sz="2400" dirty="0" smtClean="0">
                <a:latin typeface="Bookman Old Style" pitchFamily="18" charset="0"/>
              </a:rPr>
              <a:t>.</a:t>
            </a:r>
          </a:p>
          <a:p>
            <a:pPr marL="0" indent="0">
              <a:buNone/>
            </a:pPr>
            <a:endParaRPr lang="en-US" sz="2400" dirty="0" smtClean="0">
              <a:latin typeface="Bookman Old Style" pitchFamily="18" charset="0"/>
            </a:endParaRPr>
          </a:p>
          <a:p>
            <a:pPr marL="457200" indent="-457200">
              <a:buFont typeface="+mj-lt"/>
              <a:buAutoNum type="arabicPeriod"/>
            </a:pPr>
            <a:r>
              <a:rPr lang="en-US" sz="2400" dirty="0" smtClean="0">
                <a:latin typeface="Bookman Old Style" pitchFamily="18" charset="0"/>
              </a:rPr>
              <a:t>Initialize </a:t>
            </a:r>
            <a:r>
              <a:rPr lang="en-US" sz="2400" dirty="0">
                <a:latin typeface="Bookman Old Style" pitchFamily="18" charset="0"/>
              </a:rPr>
              <a:t>all nodes to the ready state (STATUS = 1</a:t>
            </a:r>
            <a:r>
              <a:rPr lang="en-US" sz="2400" dirty="0" smtClean="0">
                <a:latin typeface="Bookman Old Style" pitchFamily="18" charset="0"/>
              </a:rPr>
              <a:t>).</a:t>
            </a:r>
          </a:p>
          <a:p>
            <a:pPr marL="457200" indent="-457200">
              <a:buFont typeface="+mj-lt"/>
              <a:buAutoNum type="arabicPeriod"/>
            </a:pPr>
            <a:r>
              <a:rPr lang="en-US" sz="2400" dirty="0" smtClean="0">
                <a:latin typeface="Bookman Old Style" pitchFamily="18" charset="0"/>
              </a:rPr>
              <a:t>Push </a:t>
            </a:r>
            <a:r>
              <a:rPr lang="en-US" sz="2400" dirty="0">
                <a:latin typeface="Bookman Old Style" pitchFamily="18" charset="0"/>
              </a:rPr>
              <a:t>the </a:t>
            </a:r>
            <a:r>
              <a:rPr lang="en-US" sz="2400" dirty="0" smtClean="0">
                <a:latin typeface="Bookman Old Style" pitchFamily="18" charset="0"/>
              </a:rPr>
              <a:t>starting </a:t>
            </a:r>
            <a:r>
              <a:rPr lang="en-US" sz="2400" dirty="0">
                <a:latin typeface="Bookman Old Style" pitchFamily="18" charset="0"/>
              </a:rPr>
              <a:t>node A into STACK and change its status to </a:t>
            </a:r>
            <a:r>
              <a:rPr lang="en-US" sz="2400" dirty="0" smtClean="0">
                <a:latin typeface="Bookman Old Style" pitchFamily="18" charset="0"/>
              </a:rPr>
              <a:t>the waiting state </a:t>
            </a:r>
            <a:r>
              <a:rPr lang="en-US" sz="2400" dirty="0">
                <a:latin typeface="Bookman Old Style" pitchFamily="18" charset="0"/>
              </a:rPr>
              <a:t>(STATUS = 2</a:t>
            </a:r>
            <a:r>
              <a:rPr lang="en-US" sz="2400" dirty="0" smtClean="0">
                <a:latin typeface="Bookman Old Style" pitchFamily="18" charset="0"/>
              </a:rPr>
              <a:t>).</a:t>
            </a:r>
          </a:p>
          <a:p>
            <a:pPr marL="457200" indent="-457200">
              <a:buFont typeface="+mj-lt"/>
              <a:buAutoNum type="arabicPeriod"/>
            </a:pPr>
            <a:r>
              <a:rPr lang="en-US" sz="2400" dirty="0" smtClean="0">
                <a:latin typeface="Bookman Old Style" pitchFamily="18" charset="0"/>
              </a:rPr>
              <a:t>Repeat </a:t>
            </a:r>
            <a:r>
              <a:rPr lang="en-US" sz="2400" dirty="0">
                <a:latin typeface="Bookman Old Style" pitchFamily="18" charset="0"/>
              </a:rPr>
              <a:t>the following steps until STACK is empty</a:t>
            </a:r>
            <a:r>
              <a:rPr lang="en-US" sz="2400" dirty="0" smtClean="0">
                <a:latin typeface="Bookman Old Style" pitchFamily="18" charset="0"/>
              </a:rPr>
              <a:t>:</a:t>
            </a:r>
          </a:p>
          <a:p>
            <a:pPr marL="857250" lvl="1" indent="-457200">
              <a:buFont typeface="+mj-lt"/>
              <a:buAutoNum type="alphaLcPeriod"/>
            </a:pPr>
            <a:r>
              <a:rPr lang="en-US" sz="2400" dirty="0" smtClean="0">
                <a:latin typeface="Bookman Old Style" pitchFamily="18" charset="0"/>
              </a:rPr>
              <a:t>Pop </a:t>
            </a:r>
            <a:r>
              <a:rPr lang="en-US" sz="2400" dirty="0">
                <a:latin typeface="Bookman Old Style" pitchFamily="18" charset="0"/>
              </a:rPr>
              <a:t>the top node N from STACK. </a:t>
            </a:r>
            <a:r>
              <a:rPr lang="en-US" sz="2400" dirty="0" smtClean="0">
                <a:latin typeface="Bookman Old Style" pitchFamily="18" charset="0"/>
              </a:rPr>
              <a:t>Process </a:t>
            </a:r>
            <a:r>
              <a:rPr lang="en-US" sz="2400" dirty="0">
                <a:latin typeface="Bookman Old Style" pitchFamily="18" charset="0"/>
              </a:rPr>
              <a:t>N and change </a:t>
            </a:r>
            <a:r>
              <a:rPr lang="en-US" sz="2400" dirty="0" smtClean="0">
                <a:latin typeface="Bookman Old Style" pitchFamily="18" charset="0"/>
              </a:rPr>
              <a:t>the status </a:t>
            </a:r>
            <a:r>
              <a:rPr lang="en-US" sz="2400" dirty="0">
                <a:latin typeface="Bookman Old Style" pitchFamily="18" charset="0"/>
              </a:rPr>
              <a:t>of N to the </a:t>
            </a:r>
            <a:r>
              <a:rPr lang="en-US" sz="2400" dirty="0" smtClean="0">
                <a:latin typeface="Bookman Old Style" pitchFamily="18" charset="0"/>
              </a:rPr>
              <a:t>processed state </a:t>
            </a:r>
            <a:r>
              <a:rPr lang="en-US" sz="2400" dirty="0">
                <a:latin typeface="Bookman Old Style" pitchFamily="18" charset="0"/>
              </a:rPr>
              <a:t>(STATUS = 3</a:t>
            </a:r>
            <a:r>
              <a:rPr lang="en-US" sz="2400" dirty="0" smtClean="0">
                <a:latin typeface="Bookman Old Style" pitchFamily="18" charset="0"/>
              </a:rPr>
              <a:t>).</a:t>
            </a:r>
          </a:p>
          <a:p>
            <a:pPr marL="857250" lvl="1" indent="-457200">
              <a:buFont typeface="+mj-lt"/>
              <a:buAutoNum type="alphaLcPeriod"/>
            </a:pPr>
            <a:r>
              <a:rPr lang="en-US" sz="2400" dirty="0" smtClean="0">
                <a:latin typeface="Bookman Old Style" pitchFamily="18" charset="0"/>
              </a:rPr>
              <a:t>Push </a:t>
            </a:r>
            <a:r>
              <a:rPr lang="en-US" sz="2400" dirty="0">
                <a:latin typeface="Bookman Old Style" pitchFamily="18" charset="0"/>
              </a:rPr>
              <a:t>all the </a:t>
            </a:r>
            <a:r>
              <a:rPr lang="en-US" sz="2400" dirty="0" smtClean="0">
                <a:latin typeface="Bookman Old Style" pitchFamily="18" charset="0"/>
              </a:rPr>
              <a:t>neighbors </a:t>
            </a:r>
            <a:r>
              <a:rPr lang="en-US" sz="2400" dirty="0">
                <a:latin typeface="Bookman Old Style" pitchFamily="18" charset="0"/>
              </a:rPr>
              <a:t>of N that are in the ready </a:t>
            </a:r>
            <a:r>
              <a:rPr lang="en-US" sz="2400" dirty="0" smtClean="0">
                <a:latin typeface="Bookman Old Style" pitchFamily="18" charset="0"/>
              </a:rPr>
              <a:t>state (STATUS </a:t>
            </a:r>
            <a:r>
              <a:rPr lang="en-US" sz="2400" dirty="0">
                <a:latin typeface="Bookman Old Style" pitchFamily="18" charset="0"/>
              </a:rPr>
              <a:t>= 1</a:t>
            </a:r>
            <a:r>
              <a:rPr lang="en-US" sz="2400" dirty="0" smtClean="0">
                <a:latin typeface="Bookman Old Style" pitchFamily="18" charset="0"/>
              </a:rPr>
              <a:t>) </a:t>
            </a:r>
            <a:r>
              <a:rPr lang="en-US" sz="2400" dirty="0">
                <a:latin typeface="Bookman Old Style" pitchFamily="18" charset="0"/>
              </a:rPr>
              <a:t>and change </a:t>
            </a:r>
            <a:r>
              <a:rPr lang="en-US" sz="2400" dirty="0" smtClean="0">
                <a:latin typeface="Bookman Old Style" pitchFamily="18" charset="0"/>
              </a:rPr>
              <a:t>their </a:t>
            </a:r>
            <a:r>
              <a:rPr lang="en-US" sz="2400" dirty="0">
                <a:latin typeface="Bookman Old Style" pitchFamily="18" charset="0"/>
              </a:rPr>
              <a:t>status to the waiting </a:t>
            </a:r>
            <a:r>
              <a:rPr lang="en-US" sz="2400" dirty="0" smtClean="0">
                <a:latin typeface="Bookman Old Style" pitchFamily="18" charset="0"/>
              </a:rPr>
              <a:t>state (STATUS </a:t>
            </a:r>
            <a:r>
              <a:rPr lang="en-US" sz="2400" dirty="0">
                <a:latin typeface="Bookman Old Style" pitchFamily="18" charset="0"/>
              </a:rPr>
              <a:t>= 2).</a:t>
            </a:r>
          </a:p>
          <a:p>
            <a:pPr marL="0" indent="0">
              <a:buNone/>
            </a:pPr>
            <a:r>
              <a:rPr lang="en-US" sz="2400" dirty="0">
                <a:latin typeface="Bookman Old Style" pitchFamily="18" charset="0"/>
              </a:rPr>
              <a:t>4. Exit.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95</a:t>
            </a:fld>
            <a:endParaRPr lang="en-US"/>
          </a:p>
        </p:txBody>
      </p:sp>
      <p:sp>
        <p:nvSpPr>
          <p:cNvPr id="5" name="Date Placeholder 4"/>
          <p:cNvSpPr>
            <a:spLocks noGrp="1"/>
          </p:cNvSpPr>
          <p:nvPr>
            <p:ph type="dt" sz="half" idx="10"/>
          </p:nvPr>
        </p:nvSpPr>
        <p:spPr/>
        <p:txBody>
          <a:bodyPr/>
          <a:lstStyle/>
          <a:p>
            <a:fld id="{9541E5B2-409D-4CC0-8D14-9C4D5D053458}" type="datetime1">
              <a:rPr lang="en-US" smtClean="0"/>
              <a:t>12/1/2021</a:t>
            </a:fld>
            <a:endParaRPr lang="en-US"/>
          </a:p>
        </p:txBody>
      </p:sp>
    </p:spTree>
    <p:extLst>
      <p:ext uri="{BB962C8B-B14F-4D97-AF65-F5344CB8AC3E}">
        <p14:creationId xmlns:p14="http://schemas.microsoft.com/office/powerpoint/2010/main" val="35386021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9144000" cy="6858000"/>
          </a:xfrm>
        </p:spPr>
        <p:txBody>
          <a:bodyPr>
            <a:normAutofit/>
          </a:bodyPr>
          <a:lstStyle/>
          <a:p>
            <a:pPr marL="0" indent="0">
              <a:buNone/>
            </a:pPr>
            <a:r>
              <a:rPr lang="en-US" sz="2400" b="1" dirty="0" smtClean="0">
                <a:latin typeface="Bookman Old Style" pitchFamily="18" charset="0"/>
              </a:rPr>
              <a:t>Example:</a:t>
            </a:r>
          </a:p>
          <a:p>
            <a:pPr marL="457200" indent="-457200">
              <a:buFont typeface="+mj-lt"/>
              <a:buAutoNum type="arabicPeriod"/>
            </a:pPr>
            <a:r>
              <a:rPr lang="en-US" sz="2400" b="1" dirty="0">
                <a:latin typeface="Bookman Old Style" pitchFamily="18" charset="0"/>
              </a:rPr>
              <a:t>Consider the graph shown below. Traverse the graph shown below in breadth first order and </a:t>
            </a:r>
            <a:r>
              <a:rPr lang="en-US" sz="2400" b="1" dirty="0" smtClean="0">
                <a:latin typeface="Bookman Old Style" pitchFamily="18" charset="0"/>
              </a:rPr>
              <a:t>depth first </a:t>
            </a:r>
            <a:r>
              <a:rPr lang="en-US" sz="2400" b="1" dirty="0">
                <a:latin typeface="Bookman Old Style" pitchFamily="18" charset="0"/>
              </a:rPr>
              <a:t>order</a:t>
            </a:r>
            <a:r>
              <a:rPr lang="en-US" sz="2400" b="1" dirty="0" smtClean="0">
                <a:latin typeface="Bookman Old Style" pitchFamily="18" charset="0"/>
              </a:rPr>
              <a:t>.</a:t>
            </a:r>
          </a:p>
          <a:p>
            <a:endParaRPr lang="en-US" sz="2400"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96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 y="1695450"/>
            <a:ext cx="4467225" cy="470535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501524"/>
            <a:ext cx="4038600" cy="4848147"/>
          </a:xfrm>
          <a:prstGeom prst="rect">
            <a:avLst/>
          </a:prstGeom>
        </p:spPr>
      </p:pic>
      <p:sp>
        <p:nvSpPr>
          <p:cNvPr id="7" name="Date Placeholder 6"/>
          <p:cNvSpPr>
            <a:spLocks noGrp="1"/>
          </p:cNvSpPr>
          <p:nvPr>
            <p:ph type="dt" sz="half" idx="10"/>
          </p:nvPr>
        </p:nvSpPr>
        <p:spPr/>
        <p:txBody>
          <a:bodyPr/>
          <a:lstStyle/>
          <a:p>
            <a:fld id="{42DF9BB4-369B-438C-82EB-7073CE7633B6}" type="datetime1">
              <a:rPr lang="en-US" smtClean="0"/>
              <a:t>12/1/2021</a:t>
            </a:fld>
            <a:endParaRPr lang="en-US"/>
          </a:p>
        </p:txBody>
      </p:sp>
    </p:spTree>
    <p:extLst>
      <p:ext uri="{BB962C8B-B14F-4D97-AF65-F5344CB8AC3E}">
        <p14:creationId xmlns:p14="http://schemas.microsoft.com/office/powerpoint/2010/main" val="35386021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76201"/>
            <a:ext cx="8915400" cy="6248399"/>
          </a:xfr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97</a:t>
            </a:fld>
            <a:endParaRPr lang="en-US"/>
          </a:p>
        </p:txBody>
      </p:sp>
      <p:sp>
        <p:nvSpPr>
          <p:cNvPr id="4" name="Date Placeholder 3"/>
          <p:cNvSpPr>
            <a:spLocks noGrp="1"/>
          </p:cNvSpPr>
          <p:nvPr>
            <p:ph type="dt" sz="half" idx="10"/>
          </p:nvPr>
        </p:nvSpPr>
        <p:spPr/>
        <p:txBody>
          <a:bodyPr/>
          <a:lstStyle/>
          <a:p>
            <a:fld id="{9609C9B4-5685-444A-BFCA-CD71DD87083B}" type="datetime1">
              <a:rPr lang="en-US" smtClean="0"/>
              <a:t>12/1/2021</a:t>
            </a:fld>
            <a:endParaRPr lang="en-US"/>
          </a:p>
        </p:txBody>
      </p:sp>
    </p:spTree>
    <p:extLst>
      <p:ext uri="{BB962C8B-B14F-4D97-AF65-F5344CB8AC3E}">
        <p14:creationId xmlns:p14="http://schemas.microsoft.com/office/powerpoint/2010/main" val="15123368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0"/>
            <a:ext cx="9021829" cy="2971800"/>
          </a:xfr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98</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71800"/>
            <a:ext cx="9144000" cy="3886200"/>
          </a:xfrm>
          <a:prstGeom prst="rect">
            <a:avLst/>
          </a:prstGeom>
        </p:spPr>
      </p:pic>
      <p:sp>
        <p:nvSpPr>
          <p:cNvPr id="4" name="Date Placeholder 3"/>
          <p:cNvSpPr>
            <a:spLocks noGrp="1"/>
          </p:cNvSpPr>
          <p:nvPr>
            <p:ph type="dt" sz="half" idx="10"/>
          </p:nvPr>
        </p:nvSpPr>
        <p:spPr/>
        <p:txBody>
          <a:bodyPr/>
          <a:lstStyle/>
          <a:p>
            <a:fld id="{AE28A3FD-A837-42A5-91AD-B45E9DD6D7F9}" type="datetime1">
              <a:rPr lang="en-US" smtClean="0"/>
              <a:t>12/1/2021</a:t>
            </a:fld>
            <a:endParaRPr lang="en-US"/>
          </a:p>
        </p:txBody>
      </p:sp>
    </p:spTree>
    <p:extLst>
      <p:ext uri="{BB962C8B-B14F-4D97-AF65-F5344CB8AC3E}">
        <p14:creationId xmlns:p14="http://schemas.microsoft.com/office/powerpoint/2010/main" val="2074484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44000" cy="3810000"/>
          </a:xfrm>
        </p:spPr>
      </p:pic>
      <p:pic>
        <p:nvPicPr>
          <p:cNvPr id="4" name="Content Placeholder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9" y="3733800"/>
            <a:ext cx="9137072" cy="2971800"/>
          </a:xfrm>
          <a:prstGeom prst="rect">
            <a:avLst/>
          </a:prstGeo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99</a:t>
            </a:fld>
            <a:endParaRPr lang="en-US"/>
          </a:p>
        </p:txBody>
      </p:sp>
      <p:sp>
        <p:nvSpPr>
          <p:cNvPr id="6" name="Date Placeholder 5"/>
          <p:cNvSpPr>
            <a:spLocks noGrp="1"/>
          </p:cNvSpPr>
          <p:nvPr>
            <p:ph type="dt" sz="half" idx="10"/>
          </p:nvPr>
        </p:nvSpPr>
        <p:spPr/>
        <p:txBody>
          <a:bodyPr/>
          <a:lstStyle/>
          <a:p>
            <a:fld id="{BE4266E9-FD48-4D94-962D-EFF87E5CF973}" type="datetime1">
              <a:rPr lang="en-US" smtClean="0"/>
              <a:t>12/1/2021</a:t>
            </a:fld>
            <a:endParaRPr lang="en-US"/>
          </a:p>
        </p:txBody>
      </p:sp>
    </p:spTree>
    <p:extLst>
      <p:ext uri="{BB962C8B-B14F-4D97-AF65-F5344CB8AC3E}">
        <p14:creationId xmlns:p14="http://schemas.microsoft.com/office/powerpoint/2010/main" val="2782617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1962</TotalTime>
  <Words>2705</Words>
  <Application>Microsoft Office PowerPoint</Application>
  <PresentationFormat>On-screen Show (4:3)</PresentationFormat>
  <Paragraphs>676</Paragraphs>
  <Slides>99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99</vt:i4>
      </vt:variant>
    </vt:vector>
  </HeadingPairs>
  <TitlesOfParts>
    <vt:vector size="104" baseType="lpstr">
      <vt:lpstr>Arial</vt:lpstr>
      <vt:lpstr>Bookman Old Style</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suraj hekka</dc:creator>
  <cp:lastModifiedBy>Acer</cp:lastModifiedBy>
  <cp:revision>150</cp:revision>
  <dcterms:created xsi:type="dcterms:W3CDTF">2006-08-16T00:00:00Z</dcterms:created>
  <dcterms:modified xsi:type="dcterms:W3CDTF">2021-12-01T13:17:23Z</dcterms:modified>
</cp:coreProperties>
</file>